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39"/>
  </p:notesMasterIdLst>
  <p:sldIdLst>
    <p:sldId id="297" r:id="rId2"/>
    <p:sldId id="270" r:id="rId3"/>
    <p:sldId id="258" r:id="rId4"/>
    <p:sldId id="288" r:id="rId5"/>
    <p:sldId id="294" r:id="rId6"/>
    <p:sldId id="302" r:id="rId7"/>
    <p:sldId id="287" r:id="rId8"/>
    <p:sldId id="303" r:id="rId9"/>
    <p:sldId id="260" r:id="rId10"/>
    <p:sldId id="304" r:id="rId11"/>
    <p:sldId id="263" r:id="rId12"/>
    <p:sldId id="300" r:id="rId13"/>
    <p:sldId id="307" r:id="rId14"/>
    <p:sldId id="308" r:id="rId15"/>
    <p:sldId id="278" r:id="rId16"/>
    <p:sldId id="311" r:id="rId17"/>
    <p:sldId id="281" r:id="rId18"/>
    <p:sldId id="320" r:id="rId19"/>
    <p:sldId id="323" r:id="rId20"/>
    <p:sldId id="313" r:id="rId21"/>
    <p:sldId id="324" r:id="rId22"/>
    <p:sldId id="326" r:id="rId23"/>
    <p:sldId id="282" r:id="rId24"/>
    <p:sldId id="337" r:id="rId25"/>
    <p:sldId id="330" r:id="rId26"/>
    <p:sldId id="331" r:id="rId27"/>
    <p:sldId id="285" r:id="rId28"/>
    <p:sldId id="292" r:id="rId29"/>
    <p:sldId id="332" r:id="rId30"/>
    <p:sldId id="346" r:id="rId31"/>
    <p:sldId id="334" r:id="rId32"/>
    <p:sldId id="347" r:id="rId33"/>
    <p:sldId id="338" r:id="rId34"/>
    <p:sldId id="340" r:id="rId35"/>
    <p:sldId id="341" r:id="rId36"/>
    <p:sldId id="342" r:id="rId37"/>
    <p:sldId id="343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4991A7-7687-4647-BAD3-0F32018C14B6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52592F-3FE8-42E1-BA02-51BE058F5A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2592F-3FE8-42E1-BA02-51BE058F5A2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Blood supply best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2592F-3FE8-42E1-BA02-51BE058F5A2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shento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2592F-3FE8-42E1-BA02-51BE058F5A2E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2592F-3FE8-42E1-BA02-51BE058F5A2E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20665-3E97-49C2-A0BA-8DA3B416C62D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2F0B0-CAFC-4178-AE1B-38DBB34CC4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20665-3E97-49C2-A0BA-8DA3B416C62D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2F0B0-CAFC-4178-AE1B-38DBB34CC4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20665-3E97-49C2-A0BA-8DA3B416C62D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2F0B0-CAFC-4178-AE1B-38DBB34CC4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20665-3E97-49C2-A0BA-8DA3B416C62D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2F0B0-CAFC-4178-AE1B-38DBB34CC4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20665-3E97-49C2-A0BA-8DA3B416C62D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2F0B0-CAFC-4178-AE1B-38DBB34CC4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20665-3E97-49C2-A0BA-8DA3B416C62D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2F0B0-CAFC-4178-AE1B-38DBB34CC4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20665-3E97-49C2-A0BA-8DA3B416C62D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2F0B0-CAFC-4178-AE1B-38DBB34CC4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20665-3E97-49C2-A0BA-8DA3B416C62D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2F0B0-CAFC-4178-AE1B-38DBB34CC4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20665-3E97-49C2-A0BA-8DA3B416C62D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2F0B0-CAFC-4178-AE1B-38DBB34CC4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20665-3E97-49C2-A0BA-8DA3B416C62D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2F0B0-CAFC-4178-AE1B-38DBB34CC4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20665-3E97-49C2-A0BA-8DA3B416C62D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182F0B0-CAFC-4178-AE1B-38DBB34CC4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0C20665-3E97-49C2-A0BA-8DA3B416C62D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182F0B0-CAFC-4178-AE1B-38DBB34CC4E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n/url?sa=i&amp;rct=j&amp;q=&amp;esrc=s&amp;source=images&amp;cd=&amp;cad=rja&amp;uact=8&amp;ved=0CAcQjRw&amp;url=http://olc.metrohealth.org/powerpoint/Orthopaedics/hip%20dislocations_503_files/slide0050.htm&amp;ei=ohpjVILNPMPC7gbp9oGoCw&amp;psig=AFQjCNGAY_MSoANWlwcx2ZtJZqIMDjIC_A&amp;ust=141586736923347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n/url?sa=i&amp;rct=j&amp;q=&amp;esrc=s&amp;source=images&amp;cd=&amp;ved=0CAcQjRw&amp;url=http://www.google.co.in/url?sa=i&amp;rct=j&amp;q=&amp;esrc=s&amp;source=images&amp;cd=&amp;ved=&amp;url=http://www.habit.co.nz/news-and-articles/2013-08-05/hamstring-strains&amp;ei=UR5jVJbHFPGp7AaVr4HoDQ&amp;psig=AFQjCNEWzAB5VQX71bHNJXJwr76Vv_DCUQ&amp;ust=1415868369642414&amp;ei=0iFjVJqzKYXSaPODgfgJ&amp;psig=AFQjCNEWzAB5VQX71bHNJXJwr76Vv_DCUQ&amp;ust=1415868369642414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admin\Documents\133247812.png"/>
          <p:cNvPicPr>
            <a:picLocks noChangeAspect="1" noChangeArrowheads="1"/>
          </p:cNvPicPr>
          <p:nvPr/>
        </p:nvPicPr>
        <p:blipFill>
          <a:blip r:embed="rId2" cstate="print"/>
          <a:srcRect l="30000" t="26667" r="5833" b="14444"/>
          <a:stretch>
            <a:fillRect/>
          </a:stretch>
        </p:blipFill>
        <p:spPr bwMode="auto">
          <a:xfrm>
            <a:off x="0" y="45522"/>
            <a:ext cx="9144000" cy="681247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29200" y="4114800"/>
            <a:ext cx="2209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 P K Sharma</a:t>
            </a:r>
          </a:p>
          <a:p>
            <a:r>
              <a:rPr lang="en-US" dirty="0" smtClean="0"/>
              <a:t>Professor</a:t>
            </a:r>
          </a:p>
          <a:p>
            <a:r>
              <a:rPr lang="en-US" dirty="0" smtClean="0"/>
              <a:t>Department of Anatomy</a:t>
            </a:r>
          </a:p>
          <a:p>
            <a:r>
              <a:rPr lang="en-US" dirty="0" smtClean="0"/>
              <a:t>K G M U , </a:t>
            </a:r>
            <a:r>
              <a:rPr lang="en-US" dirty="0" err="1" smtClean="0"/>
              <a:t>Lucknow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48512"/>
          </a:xfrm>
        </p:spPr>
        <p:txBody>
          <a:bodyPr/>
          <a:lstStyle/>
          <a:p>
            <a:r>
              <a:rPr lang="en-US" dirty="0" smtClean="0"/>
              <a:t>ISCHIOFEMORAL LIGAMENT</a:t>
            </a:r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42752" t="18750" r="19766" b="23958"/>
          <a:stretch>
            <a:fillRect/>
          </a:stretch>
        </p:blipFill>
        <p:spPr bwMode="auto">
          <a:xfrm>
            <a:off x="3823855" y="1981200"/>
            <a:ext cx="532014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ontent Placeholder 1"/>
          <p:cNvSpPr txBox="1">
            <a:spLocks/>
          </p:cNvSpPr>
          <p:nvPr/>
        </p:nvSpPr>
        <p:spPr>
          <a:xfrm>
            <a:off x="457200" y="1935480"/>
            <a:ext cx="3352800" cy="438912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Weak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Supports capsule from behind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From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ischium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fibres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spiral behind femoral neck attach to greater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trochanter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C:\Users\admin\Documents\Extracapsular-Ligaments-of-the-Hip-Joint-1024x522.png"/>
          <p:cNvPicPr>
            <a:picLocks noChangeAspect="1" noChangeArrowheads="1"/>
          </p:cNvPicPr>
          <p:nvPr/>
        </p:nvPicPr>
        <p:blipFill>
          <a:blip r:embed="rId2" cstate="print"/>
          <a:srcRect l="58333" t="3333" b="5556"/>
          <a:stretch>
            <a:fillRect/>
          </a:stretch>
        </p:blipFill>
        <p:spPr bwMode="auto">
          <a:xfrm>
            <a:off x="4419600" y="609600"/>
            <a:ext cx="4724400" cy="624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C:\Users\admin\Documents\Extracapsular-Ligaments-of-the-Hip-Joint-1024x522.png"/>
          <p:cNvPicPr>
            <a:picLocks noChangeAspect="1" noChangeArrowheads="1"/>
          </p:cNvPicPr>
          <p:nvPr/>
        </p:nvPicPr>
        <p:blipFill>
          <a:blip r:embed="rId2" cstate="print"/>
          <a:srcRect t="4444" r="50000" b="5556"/>
          <a:stretch>
            <a:fillRect/>
          </a:stretch>
        </p:blipFill>
        <p:spPr bwMode="auto">
          <a:xfrm>
            <a:off x="0" y="0"/>
            <a:ext cx="5029200" cy="617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4724400" cy="1143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 OTHER LIGAMENTS </a:t>
            </a:r>
            <a:endParaRPr lang="en-US" sz="4400" dirty="0"/>
          </a:p>
        </p:txBody>
      </p:sp>
      <p:pic>
        <p:nvPicPr>
          <p:cNvPr id="4" name="Picture 1026"/>
          <p:cNvPicPr>
            <a:picLocks noGrp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371600"/>
            <a:ext cx="4108631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eft Arrow 4"/>
          <p:cNvSpPr/>
          <p:nvPr/>
        </p:nvSpPr>
        <p:spPr>
          <a:xfrm flipV="1">
            <a:off x="4800600" y="3962400"/>
            <a:ext cx="1676400" cy="45719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7391400" y="3505200"/>
            <a:ext cx="97840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419600" y="37338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 rot="19156432">
            <a:off x="5670825" y="5083169"/>
            <a:ext cx="18288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305800" y="3276601"/>
            <a:ext cx="563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" y="2209800"/>
            <a:ext cx="3810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A-Round </a:t>
            </a:r>
            <a:r>
              <a:rPr lang="en-US" sz="2800" b="1" dirty="0" err="1" smtClean="0"/>
              <a:t>lig</a:t>
            </a:r>
            <a:r>
              <a:rPr lang="en-US" sz="2800" b="1" dirty="0" smtClean="0"/>
              <a:t>/</a:t>
            </a:r>
            <a:r>
              <a:rPr lang="en-US" sz="2800" b="1" dirty="0" err="1" smtClean="0"/>
              <a:t>lig.teres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femoris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B-</a:t>
            </a:r>
            <a:r>
              <a:rPr lang="en-US" sz="2800" b="1" dirty="0" err="1" smtClean="0"/>
              <a:t>Acetabular</a:t>
            </a:r>
            <a:r>
              <a:rPr lang="en-US" sz="2800" b="1" dirty="0" smtClean="0"/>
              <a:t> labrum</a:t>
            </a:r>
          </a:p>
          <a:p>
            <a:pPr>
              <a:buFont typeface="Arial" pitchFamily="34" charset="0"/>
              <a:buChar char="•"/>
            </a:pP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C-transverse </a:t>
            </a:r>
            <a:r>
              <a:rPr lang="en-US" sz="2800" b="1" dirty="0" err="1" smtClean="0"/>
              <a:t>acetabular</a:t>
            </a:r>
            <a:r>
              <a:rPr lang="en-US" sz="2800" b="1" dirty="0" smtClean="0"/>
              <a:t> ligament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562600" y="5791200"/>
            <a:ext cx="563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STABILITY OF HIP JOINT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3429000" cy="438912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Depth of </a:t>
            </a:r>
            <a:r>
              <a:rPr lang="en-US" sz="2800" b="1" dirty="0" err="1" smtClean="0"/>
              <a:t>articular</a:t>
            </a:r>
            <a:r>
              <a:rPr lang="en-US" sz="2800" b="1" dirty="0" smtClean="0"/>
              <a:t> socket</a:t>
            </a:r>
          </a:p>
          <a:p>
            <a:r>
              <a:rPr lang="en-US" sz="2800" b="1" dirty="0" smtClean="0"/>
              <a:t>Strong </a:t>
            </a:r>
            <a:r>
              <a:rPr lang="en-US" sz="2800" b="1" dirty="0" err="1" smtClean="0"/>
              <a:t>lig</a:t>
            </a:r>
            <a:r>
              <a:rPr lang="en-US" sz="2800" b="1" dirty="0" smtClean="0"/>
              <a:t>.-</a:t>
            </a:r>
          </a:p>
          <a:p>
            <a:r>
              <a:rPr lang="en-US" sz="2800" b="1" dirty="0" smtClean="0"/>
              <a:t>Muscles-</a:t>
            </a:r>
          </a:p>
          <a:p>
            <a:r>
              <a:rPr lang="en-US" sz="2800" b="1" dirty="0" smtClean="0"/>
              <a:t>Length ,obliquity of femur neck.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 cstate="print"/>
          <a:srcRect l="51537" t="14584" r="22108" b="31250"/>
          <a:stretch>
            <a:fillRect/>
          </a:stretch>
        </p:blipFill>
        <p:spPr bwMode="auto">
          <a:xfrm>
            <a:off x="3810000" y="1524000"/>
            <a:ext cx="5029200" cy="5165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/>
              <a:t>BURSAE AROUND HIP JOINT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4389120"/>
          </a:xfrm>
        </p:spPr>
        <p:txBody>
          <a:bodyPr>
            <a:normAutofit/>
          </a:bodyPr>
          <a:lstStyle/>
          <a:p>
            <a:r>
              <a:rPr lang="en-US" sz="2800" b="1" dirty="0" err="1" smtClean="0"/>
              <a:t>Subgluteal</a:t>
            </a:r>
            <a:r>
              <a:rPr lang="en-US" sz="2800" b="1" dirty="0" smtClean="0"/>
              <a:t>/</a:t>
            </a:r>
            <a:r>
              <a:rPr lang="en-US" sz="2800" b="1" dirty="0" err="1" smtClean="0"/>
              <a:t>ischial</a:t>
            </a:r>
            <a:r>
              <a:rPr lang="en-US" sz="2800" b="1" dirty="0" smtClean="0"/>
              <a:t> bursa</a:t>
            </a:r>
          </a:p>
          <a:p>
            <a:r>
              <a:rPr lang="en-US" sz="2800" b="1" dirty="0" err="1" smtClean="0"/>
              <a:t>Subpsoas</a:t>
            </a:r>
            <a:r>
              <a:rPr lang="en-US" sz="2800" b="1" dirty="0" smtClean="0"/>
              <a:t>/</a:t>
            </a:r>
            <a:r>
              <a:rPr lang="en-US" sz="2800" b="1" dirty="0" err="1" smtClean="0"/>
              <a:t>iliopsoas</a:t>
            </a:r>
            <a:endParaRPr lang="en-US" sz="2800" b="1" dirty="0"/>
          </a:p>
        </p:txBody>
      </p:sp>
      <p:pic>
        <p:nvPicPr>
          <p:cNvPr id="4" name="Picture 2" descr="C:\Users\admin\Documents\hip-bursitis-061212.jpg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tretch>
            <a:fillRect/>
          </a:stretch>
        </p:blipFill>
        <p:spPr bwMode="auto">
          <a:xfrm>
            <a:off x="685800" y="2895599"/>
            <a:ext cx="8001000" cy="3962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76400" y="457200"/>
            <a:ext cx="5867400" cy="76200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dirty="0" smtClean="0"/>
              <a:t>ARTERIAL SUPPLY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1905000"/>
            <a:ext cx="4572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Medial circumflex  </a:t>
            </a:r>
          </a:p>
          <a:p>
            <a:r>
              <a:rPr lang="en-US" sz="2800" b="1" dirty="0" smtClean="0"/>
              <a:t>  femoral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Lateral circumflex  </a:t>
            </a:r>
          </a:p>
          <a:p>
            <a:r>
              <a:rPr lang="en-US" sz="2800" b="1" dirty="0" smtClean="0"/>
              <a:t>  femoral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err="1" smtClean="0"/>
              <a:t>Obturator</a:t>
            </a:r>
            <a:r>
              <a:rPr lang="en-US" sz="2800" b="1" dirty="0" smtClean="0"/>
              <a:t> artery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Superior 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Inferior </a:t>
            </a:r>
            <a:r>
              <a:rPr lang="en-US" sz="2800" b="1" dirty="0" err="1" smtClean="0"/>
              <a:t>gluteal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Nutrient artery</a:t>
            </a:r>
            <a:endParaRPr lang="en-US" sz="2800" b="1" dirty="0"/>
          </a:p>
        </p:txBody>
      </p:sp>
      <p:sp>
        <p:nvSpPr>
          <p:cNvPr id="30727" name="AutoShape 7" descr="data:image/jpeg;base64,/9j/4AAQSkZJRgABAQAAAQABAAD/2wCEAAkGBxQTEhUUExQVEhUXGB0bGBcYFR4YGhofGhkfGBoYFiAZHiggHCIlIxocITMiJiksLi4uHB81ODMuNygtMCsBCgoKDg0OGxAQGjckHCE0LCwwLTQsNDQsLSw3LSwtLCwsLCwsNzcsLCssLCwsNC0tLDQwNCwsLC8sLyw0LCwsLP/AABEIANUAqgMBIgACEQEDEQH/xAAcAAACAgMBAQAAAAAAAAAAAAAABQYHAwQIAgH/xABHEAACAQMCAwUDCQMKBQUBAAABAgMABBESIQUGMRMiQVGzMjRhBxQjcXN0gZGhQmKxFUNSY3KClNHS8CQzU6LBNZPD0+EW/8QAGgEBAAMBAQEAAAAAAAAAAAAAAAEDBAIFBv/EAC8RAQACAQEGAwYHAQAAAAAAAAABAhEDBBIhMUFxUWHwEzKRocHhBRRigbHR8SL/2gAMAwEAAhEDEQA/ALc5W9ytfu8XpimlK+VvcrX7vF6YppQFFFFAUUUUBRRRQFFFFAUUUUBRRRQFFFaF3e4JC/nQbNzOEHxPQUpj4syzBZQvZyEKjDbS+PYfPXVjY+e3lnxIxbqc/wC/0rQt17WFkc5ILRufijYDDyOyuD5n4UEtFfaXcBvTLCCx76kpJ/bQ6W/PGR8CKY0BXOnNXvt19vL6jV0XXOnNXvt19vL6jUF78re5Wv3eL0xTSlfK3uVr93i9MU0oCiiigKKKKAooooCiiigKKKKArFLOq9Tj+NYLu8C7Luf4UsJJ3NBuXV/kYXb41pUUUBSvgt1qe6Q41JOSR8GRcfnpO9NKXxmNLkoqgSSI0rN44Vgn6knx6g0GTkq6Bn4jGOiXKn8Xgj1f9wIqWVGeExBL12B/50IyOm8TBc/HIcD8Kk1AVzpzV77dfby+o1dF1zpzV77dfby+o1Be/K3uVr93i9MU0pXyt7la/d4vTFNKAooooCiiigKKKKAoJorxMhKkA6Tg4OM4ONjj4UGtdXwXYbtS55mPUnesics2+jS0au3UykfSFv6ev2g2d8g7eFKeFzsWmhc6mgk7PVnd1KK6uw8CQ34kGg36KKKAoooNAYpOYBDdmZm7sy6Mk7IwIKpvsNW4HTcAdTWtxPi9w10tnaRo7tHraRnwsS6tOW0g75BAH+Rxtvy1fydyS6gSEjDBIS74Jz1lYgnyYg48qBjwpw94+N+wi0sfJpSG0fA6VVj8GWpKK0+FcNS3jEcYOBuSTlmJ6s56sx8TW5QFc6c1e+3X28vqNXRdc6c1e+3X28vqNQXvyt7la/d4vTFNKV8re5Wv3eL0xTSgKKKKAooooCiiigKKK+GgwcQvUhjeWRgiIpZmPQAVBOUJ3ma5uWUgXEgdcjGAF0hd/IAZ8MnrvWXikX8pSnW3/BQyaVQfz8iHvux/oKe6B11Ix8qeIgAwAABtgDFB6ooooCsdxjQ2rOMHOOuMeGOtZK0OO8ZjtIWmlJ0r0ABJJxkKMDqfyoPnydRKUuJAVcmYxh1IIKIoKAEf22J/eZql4FR3kOyaO11PGIXmkeYxgYCaz3V+vSFz8S1SFJAehB+o0HqijNFAVzpzV77dfby+o1dF1zpzV77dfby+o1Be/K3uVr93i9MU0pXyt7la/d4vTFNKBfx7iQtoWmZSyJgvjqFzhmA8dI3x5Ct6NgQCCCCMgjofiKQ873ckVrIyQm4TQwlRfb0FCCyDo2OpHlmsXyc3va8NtWJ1ERBWOc7p3SNvqonHDKS0UUUQKK0+JcUht11zyJCmcanYKMnoBnqfhSI8+2xzojupQDgmO0lYA9d8Ln9KCU5qOc6cY7KNIImHzi4YRxjOCoY4eX4aVyQfPSN84pXzDz+sQWOKKczOpKCS2lAAGxcgLlgCV2H5ikNhxK2iVr95zdSzaVjAdXlYkbRRImAnU7EHAJyaCYW8CRoqINKIAAPIDzz/ABNLZ+aLRG09srt0xGDKepGD2YIByCNz4GoXxLiM9xIY5EE8h7vzZHHYQjIPaP3lacjDE4IGMDu1lteCu+k/OLkx4wxReyhXc4UovZlcAkZBkGWJPhQS235qtH/nezP9ajxD8TIAo/OnDMAMnYdc+GMZz+VQvh/LZiUIst3Cuw+kJdWJ8JO88eDkd4aR5g15S9ms5SARJGWx2e8Y1ZOAgfaJ28CCYpGIA7MkZBpe84xxYZ7e7ER6SmAhT5YBIY58NqWcY41FPLZidJLa0MuppJ07PUyDUi6WOVQtsXYY8jvkSW0WCdkuVGtlBVSRuhz3lKkZRx0ORkbjatbnSFWsbrUob6F8d3UQdOARnyJzRMRmcNzljjrcS1yKDDDFKyYByZsDYk42XBB0jfOMnbBzNyVEWDdrMCMbqUX2QQpwExsD+J3670u+R8qvDljAIaOR9Wrq2s9oj/UUdcH4VOBROpG7aa+CNScmRswYzXBYZwe0HUkkndf3sfUAOmc5bjlON9AMs+lE0ae0GG8dT93vNk5+sCpDRRyR8K5cEEisJZnxqJ1uWyW2HTAwBnbHU5qkOavfbr7eX1GrouudOavfbr7eX1GoL35W9ytfu8XpimlK+VvcrX7vF6YppQeWGarbhkn8iXLQSkiwuHLQyn2YHPWNz0VfL4DO/exY9xMEUsxCqoJJPQADJJqsOY+NzcRimght1ETIGjMkbPJINyrhUYdluBjIY9cgUdVnpPKVog0v5g41FaQNNKcKvQDqx8FX4mqn4X8qrQWccXYs80YC6nJKlQNidI1EgYB8PjSC/wCe7riU8SCJGILLAkY0gyNjDSdoxzpxnoBgnPXNHdtC9TTmDik11fWjPH87dA0ps4ydKalHZq+RjUM6mY/DoCBUps+C38uXnuzZ56QWsa6UHgCxyWPnitzk3ggt4mdnE8857SWbrqLbhVOPZH4dTsK2+Y78wxgrNBbkn25QX2G57NAcu3w/HBojOZiKx67EdpwY2/8Ax/z57jETGR306Hi0EjsiN1IIDA5IO+29bfDuXYprO37VdEwgVRMiiKVMpgkYGB19kgioVaJezxzhAJLBpmklKqIiyKPpY41ZyV2XOkbavHwppwnm25kxcJJAbZCO0g0d6OIFQ0iNnU2lSW1HY6WGBg0WamnaK5n/ADu2Tw/sXaGRFRUCuHzKyyKMAyaX7QZBYgrjCEqx9oVLuEp7TYIJ27ziSQDr3mX2QfaC52z4ZwFPNV+VkVYwplihe6RiC2RGwBUBcawy68jIOQmCK3uH3A7LEKo8kjsUVT3SSNXaSn9nKkOx/eUDJIyZzcKAPIf7238KT8z8I7ePIJOlW1RnZZAVwQxA1K2N1ddwwXY4p5acuRYzOq3Mp9p5FyPqjU7Io8APxJOTWK54I0QJtm7v/QfdPiI26xny6rnwoK44XdukpeCQGXA1qdJS5VCF7WTGNEiqDqddmA1gEalWVcYuxccNuHQMuYZAVbusjKu6t5EEfiPrpRf2axa7iN1VVjM8a406TEI9fXbLaXRk/e8CTnSup9FtxFNgHjVgBuMvKYfM47qqPhpzRZpRnUr3hpcA52FkECIZnlhSPsteSJVkkCFzg4DKygDqMKMeNW7y7NcPArXaJFMc5VCSAM93qTvjGdzUD5a5Qt/mytIgeWaPvPknSHGR2efZwCNwATjrTng15e2oEcy/PYh7MsZAmVfASo5Gv61OTt160W7VNPaW3OWZ4+uibUVp8L4lFcJricOM4PgVI6q4O6sPEEZFblGYVzpzV77dfby+o1dF1zpzV77dfby+o1Be/K3uVr93i9MUzNLOVvcrX7vF6YplI2AT5b/lQV7z1fS3rGwtgez1KLyUbYUkFooydi2N2+GB47N73hyu6MAO6GUjcZVip2K7hgUBB/tedRblPjaxCJZ27NbxEnhkfo0kn/OiJAwGzpYf2seVTagrjkHhsXa8QLSSKY5Oz9oAaNTnLFgfFT4+FM+LcspBYym01dojCeN1XXIWXByf6WR5AbKOtLeFTC24jxAyd1NcbMpGU0tKcyb9NPaK2rwyfOrDSYFioydPU42yRnCk+0cYO2w2z1ou1Lz7Te7fwr9ObBFFGtmRcy3B2iY4aKR862J2XS7bhdgCcjK05t+VLeOMz3rG6kVCZJJWLKgxlggHgNznGSemOlL+QbJPnN8WRA6S6VUb6FLux0/WVXp000w5k4ik9xDw4N/zHzPg79miiXQD++Ro36APRZrY07bun383u84XaWjIVjaFbhxA+iRgn0kbKmtCSu52zjYsDSYRxWYiLFS0F09vIcDVLbuFJEiqDnHaA4xvgHoazcTMnEryP5qyiCzfLyMupGlPTs1z32Qbr4ZOTkYB1eZ+Vp5bho4bjSJFSU6nXV3QscjygjUQQikMMblgelFOZic2YuT4bufXNGEEcpaASyOHeGKPK4hTGD5d7rttjcyLlS9SCGGdzGV7JtbL1QssZXVucZEYUk7Du/GtCx4nDBZSR27NKxLqsqRHQ0zAqRCOrCNV1HSCAI+uakXDEYIAjawECjXGI84GUfQO9gjY5/dOOuSL23pV1c8/X91K2H+axIyYaI50B2wvaalOrVjG4wD5YINs8vcRnyIroKXK6o5VwFlXxyBsrjxAyCNweoEO48Y7W4izGpjnWRNJXIBdcPHnwRj2bY6ag2PaqOXnPfze1jtY8TXFvKvZ6ct9HnCgnxOhmRvwojhNc+CU8fjSSynGMBkvHXy0/SdfgSQwqM8XOqC9dQOzPzaJNOFyVAd/ixyQceOoHxrf4rxeOWzWO370rRpEtv1kA2WTUBnuhdZ1dCSvluo5g0wWLRyiNX7VdMesFxnUzswDbFienguF/ZFFuzYjWpnxj6LTslxHGPJF69fZHWs1RThPOdu0UXeRF7Ncl2IUEDDKWIK7EEbsKk8EyuNSMrjzVgw/Q0UzzLOMWDg9va4juhjB/ZkHikwyAw+J3HgRTDlnmxbg9lNG9rcrsYpAQGx1aFjs48dtwOtZ60+LcMjuY+zlBIyCCCQykdGQjdSPOiEszXOnNXvt19vL6jVc3Lt1JGyQTMX1BtDN1yh3XPiCvfGdx3gScZqmeavfbr7eX1GoL35W9ytfu8XpivfMdz2VrPJ00ROfyQkV45W9ytfu8XpilXyk5ayaAMqtcyRwAscD6RwDj44zQVvZWd23ChA1t87iZPo2UhJoiAMMUb2xknGnfAwQaecM+UG2WJFuTLHMqgODC5yQMathtnyNS3h6oIkEZDRhQEIOcgbA7VkngV/bRX8O8ob+NHdb1xi0evgrXmTjlr86ivYXWdCvY3UJBVijbew4BORt06oozucTLh6pbxI8Ejy2rYOGdpNCt0eInLBRuSpJwAcYxg4OI8pWd0hD26xMCQHjAR1KnYgrsw8cEEVF+H3c/B5uxm1T20hJjYALuPa05OFb+kmcHZh8S3djVxFc58PEwuuMQ2HErhpW0xSwo40DILeGw6k6W36Y61H+PdvcTLdmOTh0CRmJJP5x0bLNhQNWW1aQdlGepzXm4E0hj4tIq9mk4WG3IGBGrYUbbDLah06kHyxv8U4fcX7RM4Uy3RYQISCsFuAC0zADBbJ2O5yR/dLrRisXt2/ePXM44ZxgrEIOG2hZEOjtJWVFyR3nYMQzHPXpnBHhSO+sWhSa44jdFhKMSQRSrqcrkqpYeyMfsKP2vOvVn8n9vcXdy2p2iiZIwzSNqkZR9KxII6kYwNgQacc6cHtbTh1x2MKRs4WPWcu51OBgs5LefjRVGrMzu0jGevX4/wBIMeb5DPHcOqJBGAsSxuV7FWPfbTGwLsRscncbbGplwjmW1EgeMNpOxfsZYz1JwAFfWoyPbcEeG21Vj/I6PLCiqQZJY0xnbvuq9OnjV8cWWC2hklESbDCBUAZmOyIuP2mOkD66LNv2f8vqbs88eOVa8W4rFe3Ol4ZpJH2RAJSCobZdKHScEe1px8TimXM/APm/ZXCQi1C6Y5EMqB5IycAxxxjBK5zsQxxUg7ReEwaiBPxS6PTGslmOyDG4jTp4ZOd99o9wE2EjvJxWSSS97Up2DiTVnOAFWP2tXl7I/UlGnSI/6ty+fw+p5bcS4DbKrFknfHtGJpG65xgLpTfw2+Na/Fb6Tiii24fadnblgZJ3QIMAhhjHTcAkDLHyHWp9Ycq2UZDJawofPs1z+u9OkQAYAAA8AMUIvSk5rHHz/pWlryJxC3Gi14iqRt7SNCGUFvaKhtQGf/Jrf4DyleRPI0s8JYjuvHGELnynVcI67YyRq8mFT3FAFHNtW1s73OfJHoWJUEgqSNwR0PiN/LpXqnzID1ANa72KHwx9RorI3H09tjr2pOfIdjLn/Kqa5q99uvt5fUar8HDQHRgx7hJxtvlSuP1zVB81e+3X28vqNQXvyt7la/d4vTFIPlP5amvLeI25Amt5BKin9oqDt5A+WfGn/K3uVr93i9MUzNCFQ/Jpx93eW3nUxvITPEpUjZzmRRnr3ssPiWHhU5iXLFwdSsq4Ocju53XwwQevwFU9zBJPYXeZNQmiuJZoWbdJI5X1MoI2wd+74MTjGoZlo4ovzeS7tGANuxPY6zhojh3hkQkaWXJKsAMY2JGxLb16xHBOqQ848PFzZyhMM8eXTGD34tyvwzgr+NObWdZEWRDlHAKn4EZ/SonwbmaFJ7qFmLyG6IihRCxKlVDEEd3SGDEsxAB1Uc0zWd6OjW5NAvOFyW2rSV1Rhtts/SRPj6mA/umt75JrxZzLIxCywolsI+hVYssxCncBmbH1oR4CkPJim1ueIWobQQrFG647IkqR5/RuvnTDl3lKO6haSGd4L6OWQSSLsSSxdTIoIGSrKQVxsQD02NGtMTeY5RPGDrlHUtuAEY6ppGPwEjNKGbPXOeg86h/yl8eWeRbWI5WJg8r+BcbCMeenckjx2rSfmG/tLdbUrGA4dY5gQXXQdEmcEd4HbLKMdRnFRiMYJVWTI67EnJ8TvSHofhewb+pGpf3Ynh5z5cjTlUs3EbciMv2ZaQjUq+ypwQXYLsxU1Y3MnMiQGAzRFUEyucyRknRkr2ao5LHVo8hjJ+FQLkjlhL2aXtwjrGq4GHUHU2MkowPh5015N5SRnnJCLPb3BUBgw0AANE+FbDZOTls+zRR+JWrqbRe1p5dMH3ydXDTzXN9LbyTTtLoBVoyIlCKdA1yDB3xsOg8yamKxA3IuPmcySFNBciE7Z1BmIkLd3foPE9ag1lx97a6kuRoWC4wtwBE7CCePunWo741DfOMEEdetWFw67nljEivCyMMqQjrt9Tb/AJ0efqcZ3o5NGLmKcBQ9lLrKqxwRpGonCgnxG2fxr6OZ5CVxZz99woJB2zuWO3QdD8fMb1prdcVwRotnygwwcZVsYzjOCCQX+okeAB2FvOI6ZSYoMqyhB2gww21MxB22z8fhsMlb3JzRICxFnOVVymcbtvgMoxuuM7nFN+DcRMwcmNoijaSG88BtvqyM/HI8K1OEy3Zkb5wsSoF2KHqc7Hc5G2dvq3Odm0UyksAwJB3APTO+9BmorwZBtuN+m/4/w3oEg8x1x1/Q/nQe6505q99uvt5fUaui6505q99uvt5fUagvflb3K1+7xemKZmlnK3uVr93i9MU0oEnN3Ao7y1lidFZijdmSBlXx3WU+Bzjeqt4HyVaXkCSI8sL4GQG7QY26CUFhucdeu1XYarrhUAtjcsxwsRmwoXOwfVjpvsUIAPifOjul7192UIuuA3cFy1vYzPN3CZOzfstGf2HOoqGI33wTnbxI+8K5hueHDRLaBcZyzxMjnqTqlXKtv4dKdWPGjaWULKouL2+YuAEwXZjgO6gjAUYGBgZJ6bmtLh/HOLXbPbxPDlTiSZUTRGD5NjSfEd1S2x36Gjf7W1sxeImOszwmfgRXHHHlujdoFViQQobWpAQIVbIGQwyCPjtvTi453KXC3UMLxy6VWVMqY5FXOxYHJ67d3UCPLIpdzFwS3gIt0aS6vGYamUlVUtvpRQe87dTqJ0jc46VIbfkqKC3kuL0ds6oWWEMRGpwdKHSRrYnA66c7AUado1Njvo1m1ZiY4Riecfv0Q7mLjBup5LhYzGWGETqB4kk4G5OSfKvnFYoUlQW65AgiDsGXvOdTOzFSQSdQ+Ow2plxvgvZ3sdogCOwtkOBsJJFUO2Bt1Orb41g5r4KlnczQo7uqqh1NjOSgJ8gPCpb9mnTtbRikzGImcfXu0eFq8du92k3YyrL2YAYhsBNecAbgasnO3hjpVpcJsriSaO7PZxNNbIsn0ZO4OpNQ1jvDWd+mNqh/yecv2c/elZ5JVbUYSMJgHuE7ZcHT0Jwem+CKthQTsNz8Kh4O26kWvOOeZ44+RV//ADfbOdcxDMO8yRRISP7Wkt+tP7XggXGZrh8DGGlwPxCBVP5Vu2tsFHxxvWxRjRmHki3U51TH65Ou2MHbp/8Avmc5hyhB2Zj1S4LMxJfJy40nG22PDGD+ZqQUUEePJ8BxvLpB9nXsfIHbfH+9gAMY5JtgcgyqT1xJjO+d9v1642qS0UEfueT4JHd2aUszas68aTjHc222/wAum1eF5MtwwYGUEYx9J/ROc9Op8TUjooCudOavfbr7eX1GrouudOavfbr7eX1GoL35W9ytfu8XpimlK+VvcrX7vF6YppQFQTiFt2k3EbfDgsispBxntotOlT4d6H/u8andRLiSFeJEhe7JbLqb4pI2P0eiY4SqCTmABcsCs0NmbeIYJZXJKsykbZwW64wdh1FS+9v04TZRW0I/4p1BIA1MrOADIw8Tnuqp8V6YBrBza8FnxBbh4e0LwlkXYJ2qE4kYDppwCWwTuPGt3kjgEjyG/uyXlfvRBhjSCMdoQfZJGyr+yvxJo33muI1J93+Z+3Xu2+SeVfmwM0+XuXG+Tq7MNuVBPVj+03j08KYX8Xzq+t7b+biIuZv3tBAhX6i/e/uEU8rS5PCyXV/MFwRJHb58+yjVz+sv6UYb3tec2QO+LScwgKQG7cAEjIHZwFhkZHlSf5SWk+fXGWXUNIyFI/m13Az5YqR8tRiTj8zbHS8zfiFEf/k0h+Un/wBQufrX00qX0GxxP5itf0fTKcco8uvJYWpJhOEyj6XWVdRyQHRwf8/GpFY8Ju4yT84jceAeMnH94EE/jXvkJccOtB/Up/Cn9Q8DU9+e5V2V3/1IP/bf/XXuOK6z3nhx46Y2B/DLEUyoo4RiHhl+qhfnSNsNTFe8CQdWnY+OMZ6b/VXqS24kdxLbg56AHAAxjcrk5OoHboRjocyWigjclnxDKETxDuIJBpyAwB1tGMeOfHyFeZbPiRBxPADjY6Opx47bf76dKk1FBHLu04iznRNAiBU0jTklxjXqJXZTv036dK3ODx3Yc/OHjddOcouO9qOw8cAAHp1NN6KArnTmr326+3l9Rq6LrnTmr326+3l9RqC9+VvcrX7vF6YppSvlb3K1+7xemKaUBUS5m7t/aSFtK9jcqxPTH0Tgt8AFY1LarL5Zp2Y2lvCT20rsunzVwI8N5Asy/gGo6pTfnCJS3j39/b3LxarQzrCgYZyB3tOPEZOpvDJA3watsqfKoVzLweOKDh9uMFVuolyXKE9dTArvqJOfrNSFeAwA5Al/xM36/SUW69otFccvuaBT5V55LjxHOdjruZiSDno2n+CgfhWkeCRNtplP1TzD/wCStrlngCxQsjI0f0spAEsg2MjFW2fckYJPUkmihCOQN+MXJ+M/qgVL+Jch29xdSXExd9enuA6R3VC7433xWXh3ItnCzOqPrYsWftpQx1HURkONqYjl6D+u/wATN/8AZRqvtVo1N/TnHCI+WDG1tljRUQaVUYUeQHQVlpd/IsXnN/iJv9dH8ixec3+Im/10ZTGvjNil/wDIsXnN/iJv9dek4TGpyO1z8Z5GH5M5BoMqX8ZAIkQgnAOoYJxqwPw3r387TbvrucDcbnyH5ikicnWoIwjAA5C6zpzjTnHTpkfia923J9qjh1jOoP2gJYnDDxH+VA4+dpnGtc+WoZ648/OsqOD0IP1VHTyTaadOhj39eS5ySTnc+WfD4mm/CuHJArKmcFi2/wAfAeQAAH4UG7RRRQFc6c1e+3X28vqNXRdc6c1e+3X28vqNQXvyt7la/d4vTFNKV8re5Wv3eL0xTSgKri/5Xu7jiwupAiwRFezywY4AIGw6EEsf7w8qsevlHVbTXOOqOcU5bM7QEyaOxmWXZQdWkEad+nXrTqKwQdRq+utqiiJmZfFUDoMV9ooogUUUUBRRRQFFFFAUUUUBRRRQFFFFAVzpzV77dfby+o1dF1zpzV77dfby+o1Be/K3uVr93i9MU0oooCiiigKKKKAooooCiiigKKKKAooooCiiigKKKKAooooCudOavfbr7eX1GoooP/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219200"/>
            <a:ext cx="2028825" cy="25431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0729" name="AutoShape 9" descr="data:image/jpeg;base64,/9j/4AAQSkZJRgABAQAAAQABAAD/2wCEAAkGBxQTEhUUExQVEhUXGB0bGBcYFR4YGhofGhkfGBoYFiAZHiggHCIlIxocITMiJiksLi4uHB81ODMuNygtMCsBCgoKDg0OGxAQGjckHCE0LCwwLTQsNDQsLSw3LSwtLCwsLCwsNzcsLCssLCwsNC0tLDQwNCwsLC8sLyw0LCwsLP/AABEIANUAqgMBIgACEQEDEQH/xAAcAAACAgMBAQAAAAAAAAAAAAAABQYHAwQIAgH/xABHEAACAQMCAwUDCQMKBQUBAAABAgMABBESIQUGMRMiQVGzMjRhBxQjcXN0gZGhQmKxFUNSY3KClNHS8CQzU6LBNZPD0+EW/8QAGgEBAAMBAQEAAAAAAAAAAAAAAAEDBAIFBv/EAC8RAQACAQEGAwYHAQAAAAAAAAABAhEDBBIhMUFxUWHwEzKRocHhBRRigbHR8SL/2gAMAwEAAhEDEQA/ALc5W9ytfu8XpimlK+VvcrX7vF6YppQFFFFAUUUUBRRRQFFFFAUUUUBRRRQFFFaF3e4JC/nQbNzOEHxPQUpj4syzBZQvZyEKjDbS+PYfPXVjY+e3lnxIxbqc/wC/0rQt17WFkc5ILRufijYDDyOyuD5n4UEtFfaXcBvTLCCx76kpJ/bQ6W/PGR8CKY0BXOnNXvt19vL6jV0XXOnNXvt19vL6jUF78re5Wv3eL0xTSlfK3uVr93i9MU0oCiiigKKKKAooooCiiigKKKKArFLOq9Tj+NYLu8C7Luf4UsJJ3NBuXV/kYXb41pUUUBSvgt1qe6Q41JOSR8GRcfnpO9NKXxmNLkoqgSSI0rN44Vgn6knx6g0GTkq6Bn4jGOiXKn8Xgj1f9wIqWVGeExBL12B/50IyOm8TBc/HIcD8Kk1AVzpzV77dfby+o1dF1zpzV77dfby+o1Be/K3uVr93i9MU0pXyt7la/d4vTFNKAooooCiiigKKKKAoJorxMhKkA6Tg4OM4ONjj4UGtdXwXYbtS55mPUnesics2+jS0au3UykfSFv6ev2g2d8g7eFKeFzsWmhc6mgk7PVnd1KK6uw8CQ34kGg36KKKAoooNAYpOYBDdmZm7sy6Mk7IwIKpvsNW4HTcAdTWtxPi9w10tnaRo7tHraRnwsS6tOW0g75BAH+Rxtvy1fydyS6gSEjDBIS74Jz1lYgnyYg48qBjwpw94+N+wi0sfJpSG0fA6VVj8GWpKK0+FcNS3jEcYOBuSTlmJ6s56sx8TW5QFc6c1e+3X28vqNXRdc6c1e+3X28vqNQXvyt7la/d4vTFNKV8re5Wv3eL0xTSgKKKKAooooCiiigKKK+GgwcQvUhjeWRgiIpZmPQAVBOUJ3ma5uWUgXEgdcjGAF0hd/IAZ8MnrvWXikX8pSnW3/BQyaVQfz8iHvux/oKe6B11Ix8qeIgAwAABtgDFB6ooooCsdxjQ2rOMHOOuMeGOtZK0OO8ZjtIWmlJ0r0ABJJxkKMDqfyoPnydRKUuJAVcmYxh1IIKIoKAEf22J/eZql4FR3kOyaO11PGIXmkeYxgYCaz3V+vSFz8S1SFJAehB+o0HqijNFAVzpzV77dfby+o1dF1zpzV77dfby+o1Be/K3uVr93i9MU0pXyt7la/d4vTFNKBfx7iQtoWmZSyJgvjqFzhmA8dI3x5Ct6NgQCCCCMgjofiKQ873ckVrIyQm4TQwlRfb0FCCyDo2OpHlmsXyc3va8NtWJ1ERBWOc7p3SNvqonHDKS0UUUQKK0+JcUht11zyJCmcanYKMnoBnqfhSI8+2xzojupQDgmO0lYA9d8Ln9KCU5qOc6cY7KNIImHzi4YRxjOCoY4eX4aVyQfPSN84pXzDz+sQWOKKczOpKCS2lAAGxcgLlgCV2H5ikNhxK2iVr95zdSzaVjAdXlYkbRRImAnU7EHAJyaCYW8CRoqINKIAAPIDzz/ABNLZ+aLRG09srt0xGDKepGD2YIByCNz4GoXxLiM9xIY5EE8h7vzZHHYQjIPaP3lacjDE4IGMDu1lteCu+k/OLkx4wxReyhXc4UovZlcAkZBkGWJPhQS235qtH/nezP9ajxD8TIAo/OnDMAMnYdc+GMZz+VQvh/LZiUIst3Cuw+kJdWJ8JO88eDkd4aR5g15S9ms5SARJGWx2e8Y1ZOAgfaJ28CCYpGIA7MkZBpe84xxYZ7e7ER6SmAhT5YBIY58NqWcY41FPLZidJLa0MuppJ07PUyDUi6WOVQtsXYY8jvkSW0WCdkuVGtlBVSRuhz3lKkZRx0ORkbjatbnSFWsbrUob6F8d3UQdOARnyJzRMRmcNzljjrcS1yKDDDFKyYByZsDYk42XBB0jfOMnbBzNyVEWDdrMCMbqUX2QQpwExsD+J3670u+R8qvDljAIaOR9Wrq2s9oj/UUdcH4VOBROpG7aa+CNScmRswYzXBYZwe0HUkkndf3sfUAOmc5bjlON9AMs+lE0ae0GG8dT93vNk5+sCpDRRyR8K5cEEisJZnxqJ1uWyW2HTAwBnbHU5qkOavfbr7eX1GrouudOavfbr7eX1GoL35W9ytfu8XpimlK+VvcrX7vF6YppQeWGarbhkn8iXLQSkiwuHLQyn2YHPWNz0VfL4DO/exY9xMEUsxCqoJJPQADJJqsOY+NzcRimght1ETIGjMkbPJINyrhUYdluBjIY9cgUdVnpPKVog0v5g41FaQNNKcKvQDqx8FX4mqn4X8qrQWccXYs80YC6nJKlQNidI1EgYB8PjSC/wCe7riU8SCJGILLAkY0gyNjDSdoxzpxnoBgnPXNHdtC9TTmDik11fWjPH87dA0ps4ydKalHZq+RjUM6mY/DoCBUps+C38uXnuzZ56QWsa6UHgCxyWPnitzk3ggt4mdnE8857SWbrqLbhVOPZH4dTsK2+Y78wxgrNBbkn25QX2G57NAcu3w/HBojOZiKx67EdpwY2/8Ax/z57jETGR306Hi0EjsiN1IIDA5IO+29bfDuXYprO37VdEwgVRMiiKVMpgkYGB19kgioVaJezxzhAJLBpmklKqIiyKPpY41ZyV2XOkbavHwppwnm25kxcJJAbZCO0g0d6OIFQ0iNnU2lSW1HY6WGBg0WamnaK5n/ADu2Tw/sXaGRFRUCuHzKyyKMAyaX7QZBYgrjCEqx9oVLuEp7TYIJ27ziSQDr3mX2QfaC52z4ZwFPNV+VkVYwplihe6RiC2RGwBUBcawy68jIOQmCK3uH3A7LEKo8kjsUVT3SSNXaSn9nKkOx/eUDJIyZzcKAPIf7238KT8z8I7ePIJOlW1RnZZAVwQxA1K2N1ddwwXY4p5acuRYzOq3Mp9p5FyPqjU7Io8APxJOTWK54I0QJtm7v/QfdPiI26xny6rnwoK44XdukpeCQGXA1qdJS5VCF7WTGNEiqDqddmA1gEalWVcYuxccNuHQMuYZAVbusjKu6t5EEfiPrpRf2axa7iN1VVjM8a406TEI9fXbLaXRk/e8CTnSup9FtxFNgHjVgBuMvKYfM47qqPhpzRZpRnUr3hpcA52FkECIZnlhSPsteSJVkkCFzg4DKygDqMKMeNW7y7NcPArXaJFMc5VCSAM93qTvjGdzUD5a5Qt/mytIgeWaPvPknSHGR2efZwCNwATjrTng15e2oEcy/PYh7MsZAmVfASo5Gv61OTt160W7VNPaW3OWZ4+uibUVp8L4lFcJricOM4PgVI6q4O6sPEEZFblGYVzpzV77dfby+o1dF1zpzV77dfby+o1Be/K3uVr93i9MUzNLOVvcrX7vF6YplI2AT5b/lQV7z1fS3rGwtgez1KLyUbYUkFooydi2N2+GB47N73hyu6MAO6GUjcZVip2K7hgUBB/tedRblPjaxCJZ27NbxEnhkfo0kn/OiJAwGzpYf2seVTagrjkHhsXa8QLSSKY5Oz9oAaNTnLFgfFT4+FM+LcspBYym01dojCeN1XXIWXByf6WR5AbKOtLeFTC24jxAyd1NcbMpGU0tKcyb9NPaK2rwyfOrDSYFioydPU42yRnCk+0cYO2w2z1ou1Lz7Te7fwr9ObBFFGtmRcy3B2iY4aKR862J2XS7bhdgCcjK05t+VLeOMz3rG6kVCZJJWLKgxlggHgNznGSemOlL+QbJPnN8WRA6S6VUb6FLux0/WVXp000w5k4ik9xDw4N/zHzPg79miiXQD++Ro36APRZrY07bun383u84XaWjIVjaFbhxA+iRgn0kbKmtCSu52zjYsDSYRxWYiLFS0F09vIcDVLbuFJEiqDnHaA4xvgHoazcTMnEryP5qyiCzfLyMupGlPTs1z32Qbr4ZOTkYB1eZ+Vp5bho4bjSJFSU6nXV3QscjygjUQQikMMblgelFOZic2YuT4bufXNGEEcpaASyOHeGKPK4hTGD5d7rttjcyLlS9SCGGdzGV7JtbL1QssZXVucZEYUk7Du/GtCx4nDBZSR27NKxLqsqRHQ0zAqRCOrCNV1HSCAI+uakXDEYIAjawECjXGI84GUfQO9gjY5/dOOuSL23pV1c8/X91K2H+axIyYaI50B2wvaalOrVjG4wD5YINs8vcRnyIroKXK6o5VwFlXxyBsrjxAyCNweoEO48Y7W4izGpjnWRNJXIBdcPHnwRj2bY6ag2PaqOXnPfze1jtY8TXFvKvZ6ct9HnCgnxOhmRvwojhNc+CU8fjSSynGMBkvHXy0/SdfgSQwqM8XOqC9dQOzPzaJNOFyVAd/ixyQceOoHxrf4rxeOWzWO370rRpEtv1kA2WTUBnuhdZ1dCSvluo5g0wWLRyiNX7VdMesFxnUzswDbFienguF/ZFFuzYjWpnxj6LTslxHGPJF69fZHWs1RThPOdu0UXeRF7Ncl2IUEDDKWIK7EEbsKk8EyuNSMrjzVgw/Q0UzzLOMWDg9va4juhjB/ZkHikwyAw+J3HgRTDlnmxbg9lNG9rcrsYpAQGx1aFjs48dtwOtZ60+LcMjuY+zlBIyCCCQykdGQjdSPOiEszXOnNXvt19vL6jVc3Lt1JGyQTMX1BtDN1yh3XPiCvfGdx3gScZqmeavfbr7eX1GoL35W9ytfu8XpivfMdz2VrPJ00ROfyQkV45W9ytfu8XpilXyk5ayaAMqtcyRwAscD6RwDj44zQVvZWd23ChA1t87iZPo2UhJoiAMMUb2xknGnfAwQaecM+UG2WJFuTLHMqgODC5yQMathtnyNS3h6oIkEZDRhQEIOcgbA7VkngV/bRX8O8ob+NHdb1xi0evgrXmTjlr86ivYXWdCvY3UJBVijbew4BORt06oozucTLh6pbxI8Ejy2rYOGdpNCt0eInLBRuSpJwAcYxg4OI8pWd0hD26xMCQHjAR1KnYgrsw8cEEVF+H3c/B5uxm1T20hJjYALuPa05OFb+kmcHZh8S3djVxFc58PEwuuMQ2HErhpW0xSwo40DILeGw6k6W36Y61H+PdvcTLdmOTh0CRmJJP5x0bLNhQNWW1aQdlGepzXm4E0hj4tIq9mk4WG3IGBGrYUbbDLah06kHyxv8U4fcX7RM4Uy3RYQISCsFuAC0zADBbJ2O5yR/dLrRisXt2/ePXM44ZxgrEIOG2hZEOjtJWVFyR3nYMQzHPXpnBHhSO+sWhSa44jdFhKMSQRSrqcrkqpYeyMfsKP2vOvVn8n9vcXdy2p2iiZIwzSNqkZR9KxII6kYwNgQacc6cHtbTh1x2MKRs4WPWcu51OBgs5LefjRVGrMzu0jGevX4/wBIMeb5DPHcOqJBGAsSxuV7FWPfbTGwLsRscncbbGplwjmW1EgeMNpOxfsZYz1JwAFfWoyPbcEeG21Vj/I6PLCiqQZJY0xnbvuq9OnjV8cWWC2hklESbDCBUAZmOyIuP2mOkD66LNv2f8vqbs88eOVa8W4rFe3Ol4ZpJH2RAJSCobZdKHScEe1px8TimXM/APm/ZXCQi1C6Y5EMqB5IycAxxxjBK5zsQxxUg7ReEwaiBPxS6PTGslmOyDG4jTp4ZOd99o9wE2EjvJxWSSS97Up2DiTVnOAFWP2tXl7I/UlGnSI/6ty+fw+p5bcS4DbKrFknfHtGJpG65xgLpTfw2+Na/Fb6Tiii24fadnblgZJ3QIMAhhjHTcAkDLHyHWp9Ycq2UZDJawofPs1z+u9OkQAYAAA8AMUIvSk5rHHz/pWlryJxC3Gi14iqRt7SNCGUFvaKhtQGf/Jrf4DyleRPI0s8JYjuvHGELnynVcI67YyRq8mFT3FAFHNtW1s73OfJHoWJUEgqSNwR0PiN/LpXqnzID1ANa72KHwx9RorI3H09tjr2pOfIdjLn/Kqa5q99uvt5fUar8HDQHRgx7hJxtvlSuP1zVB81e+3X28vqNQXvyt7la/d4vTFIPlP5amvLeI25Amt5BKin9oqDt5A+WfGn/K3uVr93i9MUzNCFQ/Jpx93eW3nUxvITPEpUjZzmRRnr3ssPiWHhU5iXLFwdSsq4Ocju53XwwQevwFU9zBJPYXeZNQmiuJZoWbdJI5X1MoI2wd+74MTjGoZlo4ovzeS7tGANuxPY6zhojh3hkQkaWXJKsAMY2JGxLb16xHBOqQ848PFzZyhMM8eXTGD34tyvwzgr+NObWdZEWRDlHAKn4EZ/SonwbmaFJ7qFmLyG6IihRCxKlVDEEd3SGDEsxAB1Uc0zWd6OjW5NAvOFyW2rSV1Rhtts/SRPj6mA/umt75JrxZzLIxCywolsI+hVYssxCncBmbH1oR4CkPJim1ueIWobQQrFG647IkqR5/RuvnTDl3lKO6haSGd4L6OWQSSLsSSxdTIoIGSrKQVxsQD02NGtMTeY5RPGDrlHUtuAEY6ppGPwEjNKGbPXOeg86h/yl8eWeRbWI5WJg8r+BcbCMeenckjx2rSfmG/tLdbUrGA4dY5gQXXQdEmcEd4HbLKMdRnFRiMYJVWTI67EnJ8TvSHofhewb+pGpf3Ynh5z5cjTlUs3EbciMv2ZaQjUq+ypwQXYLsxU1Y3MnMiQGAzRFUEyucyRknRkr2ao5LHVo8hjJ+FQLkjlhL2aXtwjrGq4GHUHU2MkowPh5015N5SRnnJCLPb3BUBgw0AANE+FbDZOTls+zRR+JWrqbRe1p5dMH3ydXDTzXN9LbyTTtLoBVoyIlCKdA1yDB3xsOg8yamKxA3IuPmcySFNBciE7Z1BmIkLd3foPE9ag1lx97a6kuRoWC4wtwBE7CCePunWo741DfOMEEdetWFw67nljEivCyMMqQjrt9Tb/AJ0efqcZ3o5NGLmKcBQ9lLrKqxwRpGonCgnxG2fxr6OZ5CVxZz99woJB2zuWO3QdD8fMb1prdcVwRotnygwwcZVsYzjOCCQX+okeAB2FvOI6ZSYoMqyhB2gww21MxB22z8fhsMlb3JzRICxFnOVVymcbtvgMoxuuM7nFN+DcRMwcmNoijaSG88BtvqyM/HI8K1OEy3Zkb5wsSoF2KHqc7Hc5G2dvq3Odm0UyksAwJB3APTO+9BmorwZBtuN+m/4/w3oEg8x1x1/Q/nQe6505q99uvt5fUaui6505q99uvt5fUagvflb3K1+7xemKZmlnK3uVr93i9MU0oEnN3Ao7y1lidFZijdmSBlXx3WU+Bzjeqt4HyVaXkCSI8sL4GQG7QY26CUFhucdeu1XYarrhUAtjcsxwsRmwoXOwfVjpvsUIAPifOjul7192UIuuA3cFy1vYzPN3CZOzfstGf2HOoqGI33wTnbxI+8K5hueHDRLaBcZyzxMjnqTqlXKtv4dKdWPGjaWULKouL2+YuAEwXZjgO6gjAUYGBgZJ6bmtLh/HOLXbPbxPDlTiSZUTRGD5NjSfEd1S2x36Gjf7W1sxeImOszwmfgRXHHHlujdoFViQQobWpAQIVbIGQwyCPjtvTi453KXC3UMLxy6VWVMqY5FXOxYHJ67d3UCPLIpdzFwS3gIt0aS6vGYamUlVUtvpRQe87dTqJ0jc46VIbfkqKC3kuL0ds6oWWEMRGpwdKHSRrYnA66c7AUado1Njvo1m1ZiY4Riecfv0Q7mLjBup5LhYzGWGETqB4kk4G5OSfKvnFYoUlQW65AgiDsGXvOdTOzFSQSdQ+Ow2plxvgvZ3sdogCOwtkOBsJJFUO2Bt1Orb41g5r4KlnczQo7uqqh1NjOSgJ8gPCpb9mnTtbRikzGImcfXu0eFq8du92k3YyrL2YAYhsBNecAbgasnO3hjpVpcJsriSaO7PZxNNbIsn0ZO4OpNQ1jvDWd+mNqh/yecv2c/elZ5JVbUYSMJgHuE7ZcHT0Jwem+CKthQTsNz8Kh4O26kWvOOeZ44+RV//ADfbOdcxDMO8yRRISP7Wkt+tP7XggXGZrh8DGGlwPxCBVP5Vu2tsFHxxvWxRjRmHki3U51TH65Ou2MHbp/8Avmc5hyhB2Zj1S4LMxJfJy40nG22PDGD+ZqQUUEePJ8BxvLpB9nXsfIHbfH+9gAMY5JtgcgyqT1xJjO+d9v1642qS0UEfueT4JHd2aUszas68aTjHc222/wAum1eF5MtwwYGUEYx9J/ROc9Op8TUjooCudOavfbr7eX1GrouudOavfbr7eX1GoL35W9ytfu8XpimlK+VvcrX7vF6YppQFQTiFt2k3EbfDgsispBxntotOlT4d6H/u8andRLiSFeJEhe7JbLqb4pI2P0eiY4SqCTmABcsCs0NmbeIYJZXJKsykbZwW64wdh1FS+9v04TZRW0I/4p1BIA1MrOADIw8Tnuqp8V6YBrBza8FnxBbh4e0LwlkXYJ2qE4kYDppwCWwTuPGt3kjgEjyG/uyXlfvRBhjSCMdoQfZJGyr+yvxJo33muI1J93+Z+3Xu2+SeVfmwM0+XuXG+Tq7MNuVBPVj+03j08KYX8Xzq+t7b+biIuZv3tBAhX6i/e/uEU8rS5PCyXV/MFwRJHb58+yjVz+sv6UYb3tec2QO+LScwgKQG7cAEjIHZwFhkZHlSf5SWk+fXGWXUNIyFI/m13Az5YqR8tRiTj8zbHS8zfiFEf/k0h+Un/wBQufrX00qX0GxxP5itf0fTKcco8uvJYWpJhOEyj6XWVdRyQHRwf8/GpFY8Ju4yT84jceAeMnH94EE/jXvkJccOtB/Up/Cn9Q8DU9+e5V2V3/1IP/bf/XXuOK6z3nhx46Y2B/DLEUyoo4RiHhl+qhfnSNsNTFe8CQdWnY+OMZ6b/VXqS24kdxLbg56AHAAxjcrk5OoHboRjocyWigjclnxDKETxDuIJBpyAwB1tGMeOfHyFeZbPiRBxPADjY6Opx47bf76dKk1FBHLu04iznRNAiBU0jTklxjXqJXZTv036dK3ODx3Yc/OHjddOcouO9qOw8cAAHp1NN6KArnTmr326+3l9Rq6LrnTmr326+3l9RqC9+VvcrX7vF6YppSvlb3K1+7xemKaUBUS5m7t/aSFtK9jcqxPTH0Tgt8AFY1LarL5Zp2Y2lvCT20rsunzVwI8N5Asy/gGo6pTfnCJS3j39/b3LxarQzrCgYZyB3tOPEZOpvDJA3watsqfKoVzLweOKDh9uMFVuolyXKE9dTArvqJOfrNSFeAwA5Al/xM36/SUW69otFccvuaBT5V55LjxHOdjruZiSDno2n+CgfhWkeCRNtplP1TzD/wCStrlngCxQsjI0f0spAEsg2MjFW2fckYJPUkmihCOQN+MXJ+M/qgVL+Jch29xdSXExd9enuA6R3VC7433xWXh3ItnCzOqPrYsWftpQx1HURkONqYjl6D+u/wATN/8AZRqvtVo1N/TnHCI+WDG1tljRUQaVUYUeQHQVlpd/IsXnN/iJv9dH8ixec3+Im/10ZTGvjNil/wDIsXnN/iJv9dek4TGpyO1z8Z5GH5M5BoMqX8ZAIkQgnAOoYJxqwPw3r387TbvrucDcbnyH5ikicnWoIwjAA5C6zpzjTnHTpkfia923J9qjh1jOoP2gJYnDDxH+VA4+dpnGtc+WoZ648/OsqOD0IP1VHTyTaadOhj39eS5ySTnc+WfD4mm/CuHJArKmcFi2/wAfAeQAAH4UG7RRRQFc6c1e+3X28vqNXRdc6c1e+3X28vqNQXvyt7la/d4vTFNKV8re5Wv3eL0xTSgKri/5Xu7jiwupAiwRFezywY4AIGw6EEsf7w8qsevlHVbTXOOqOcU5bM7QEyaOxmWXZQdWkEad+nXrTqKwQdRq+utqiiJmZfFUDoMV9ooogUUUUBRRRQFFFFAUUUUBRRRQFFFFAVzpzV77dfby+o1dF1zpzV77dfby+o1Be/K3uVr93i9MU0oooCiiigKKKKAooooCiiigKKKKAooooCiiigKKKKAooooCudOavfbr7eX1GoooP/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219200"/>
            <a:ext cx="2028825" cy="25431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30731" name="Picture 11" descr="http://www.medivisuals.com/images/products/detail/598013.03X.jpg"/>
          <p:cNvPicPr>
            <a:picLocks noChangeAspect="1" noChangeArrowheads="1"/>
          </p:cNvPicPr>
          <p:nvPr/>
        </p:nvPicPr>
        <p:blipFill>
          <a:blip r:embed="rId4" cstate="print"/>
          <a:srcRect l="16176" t="15130" b="13002"/>
          <a:stretch>
            <a:fillRect/>
          </a:stretch>
        </p:blipFill>
        <p:spPr bwMode="auto">
          <a:xfrm>
            <a:off x="4495800" y="2133600"/>
            <a:ext cx="4343400" cy="34509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533400"/>
            <a:ext cx="3810000" cy="1143000"/>
          </a:xfrm>
        </p:spPr>
        <p:txBody>
          <a:bodyPr/>
          <a:lstStyle/>
          <a:p>
            <a:pPr algn="ctr"/>
            <a:r>
              <a:rPr lang="en-US" dirty="0" smtClean="0"/>
              <a:t>NERVE SUPPLY</a:t>
            </a:r>
            <a:endParaRPr lang="en-US" dirty="0"/>
          </a:p>
        </p:txBody>
      </p:sp>
      <p:pic>
        <p:nvPicPr>
          <p:cNvPr id="28676" name="Picture 4" descr="A20120817180430630-EN-XS"/>
          <p:cNvPicPr>
            <a:picLocks noChangeAspect="1" noChangeArrowheads="1"/>
          </p:cNvPicPr>
          <p:nvPr/>
        </p:nvPicPr>
        <p:blipFill>
          <a:blip r:embed="rId2" cstate="print"/>
          <a:srcRect l="2667" t="13333" b="29333"/>
          <a:stretch>
            <a:fillRect/>
          </a:stretch>
        </p:blipFill>
        <p:spPr bwMode="auto">
          <a:xfrm>
            <a:off x="602511" y="1905000"/>
            <a:ext cx="7761767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MOVEMENTS AND RANGE</a:t>
            </a:r>
            <a:endParaRPr lang="en-US" dirty="0"/>
          </a:p>
        </p:txBody>
      </p:sp>
      <p:pic>
        <p:nvPicPr>
          <p:cNvPr id="39938" name="Picture 2" descr="C:\Users\admin\Documents\The-hip-j movement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14400" y="1935163"/>
            <a:ext cx="7620000" cy="4922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2667000" cy="972312"/>
          </a:xfrm>
        </p:spPr>
        <p:txBody>
          <a:bodyPr anchor="t"/>
          <a:lstStyle/>
          <a:p>
            <a:r>
              <a:rPr lang="en-US" dirty="0" smtClean="0"/>
              <a:t>FLEXORS</a:t>
            </a:r>
            <a:endParaRPr lang="en-US" dirty="0"/>
          </a:p>
        </p:txBody>
      </p:sp>
      <p:pic>
        <p:nvPicPr>
          <p:cNvPr id="4098" name="Picture 2" descr="C:\Users\admin\Documents\shutterstock109157264copy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4693662" cy="5562600"/>
          </a:xfrm>
          <a:prstGeom prst="rect">
            <a:avLst/>
          </a:prstGeom>
          <a:noFill/>
        </p:spPr>
      </p:pic>
      <p:pic>
        <p:nvPicPr>
          <p:cNvPr id="25602" name="Picture 2" descr="https://encrypted-tbn3.gstatic.com/images?q=tbn:ANd9GcR_g3o58hrRNJtZeBC74yjAW0bWevQTGjaxaK4MLaHQEZvEeYou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552575"/>
            <a:ext cx="3733800" cy="5305425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876800" y="533400"/>
            <a:ext cx="3200400" cy="972312"/>
          </a:xfrm>
          <a:prstGeom prst="rect">
            <a:avLst/>
          </a:prstGeom>
        </p:spPr>
        <p:txBody>
          <a:bodyPr vert="horz" lIns="0" rIns="0" bIns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EXTENSORS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3505200" cy="819912"/>
          </a:xfrm>
        </p:spPr>
        <p:txBody>
          <a:bodyPr anchor="t"/>
          <a:lstStyle/>
          <a:p>
            <a:r>
              <a:rPr lang="en-US" dirty="0" smtClean="0"/>
              <a:t>ABDUCTORS</a:t>
            </a:r>
            <a:endParaRPr lang="en-US" dirty="0"/>
          </a:p>
        </p:txBody>
      </p:sp>
      <p:pic>
        <p:nvPicPr>
          <p:cNvPr id="9218" name="Picture 2" descr="C:\Users\admin\Documents\679574_m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1200"/>
            <a:ext cx="4569373" cy="3886200"/>
          </a:xfrm>
          <a:prstGeom prst="rect">
            <a:avLst/>
          </a:prstGeom>
          <a:noFill/>
        </p:spPr>
      </p:pic>
      <p:pic>
        <p:nvPicPr>
          <p:cNvPr id="6" name="Picture 2" descr="C:\Users\admin\Documents\adductors1311417100182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b="3279"/>
          <a:stretch>
            <a:fillRect/>
          </a:stretch>
        </p:blipFill>
        <p:spPr bwMode="auto">
          <a:xfrm>
            <a:off x="4800600" y="1752600"/>
            <a:ext cx="4038600" cy="4672106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257800" y="704088"/>
            <a:ext cx="3429000" cy="1143000"/>
          </a:xfrm>
          <a:prstGeom prst="rect">
            <a:avLst/>
          </a:prstGeom>
        </p:spPr>
        <p:txBody>
          <a:bodyPr vert="horz" lIns="0" rIns="0" bIns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ADDUCTORS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28674" name="Picture 2" descr="C:\Users\admin\Documents\first hip slid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441723" y="1676400"/>
            <a:ext cx="4473677" cy="4953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28600" y="2133600"/>
            <a:ext cx="456329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Ball and socket type of synovial joint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err="1" smtClean="0"/>
              <a:t>Multiaxial</a:t>
            </a: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Range of motion  restricted (weight bearing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441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LATERAL ROTATORS</a:t>
            </a:r>
            <a:endParaRPr lang="en-US" dirty="0"/>
          </a:p>
        </p:txBody>
      </p:sp>
      <p:pic>
        <p:nvPicPr>
          <p:cNvPr id="3074" name="Picture 2" descr="C:\Users\admin\Documents\external_rotators_of_the_hip_j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09800"/>
            <a:ext cx="4648200" cy="3810000"/>
          </a:xfrm>
          <a:prstGeom prst="rect">
            <a:avLst/>
          </a:prstGeom>
          <a:noFill/>
        </p:spPr>
      </p:pic>
      <p:pic>
        <p:nvPicPr>
          <p:cNvPr id="6" name="Picture 2" descr="C:\Users\admin\Documents\glute-max-and-tfl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286000"/>
            <a:ext cx="4724400" cy="375285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724400" y="685800"/>
            <a:ext cx="4419600" cy="1143000"/>
          </a:xfrm>
          <a:prstGeom prst="rect">
            <a:avLst/>
          </a:prstGeom>
        </p:spPr>
        <p:txBody>
          <a:bodyPr vert="horz" lIns="0" rIns="0" bIns="0" anchor="b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MEDIAL </a:t>
            </a: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ROTATORS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APPLIED ASPECTS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Dislocation(</a:t>
            </a:r>
            <a:r>
              <a:rPr lang="en-US" sz="3200" b="1" dirty="0" err="1" smtClean="0"/>
              <a:t>congenital,acquired</a:t>
            </a:r>
            <a:r>
              <a:rPr lang="en-US" sz="3200" b="1" dirty="0" smtClean="0"/>
              <a:t>)</a:t>
            </a:r>
          </a:p>
          <a:p>
            <a:r>
              <a:rPr lang="en-US" sz="3200" b="1" dirty="0" err="1" smtClean="0"/>
              <a:t>Perthes</a:t>
            </a:r>
            <a:r>
              <a:rPr lang="en-US" sz="3200" b="1" dirty="0" smtClean="0"/>
              <a:t> disease(</a:t>
            </a:r>
            <a:r>
              <a:rPr lang="en-US" sz="3200" b="1" dirty="0" err="1" smtClean="0"/>
              <a:t>pseudocoxalgia</a:t>
            </a:r>
            <a:r>
              <a:rPr lang="en-US" sz="3200" b="1" dirty="0" smtClean="0"/>
              <a:t>)</a:t>
            </a:r>
          </a:p>
          <a:p>
            <a:r>
              <a:rPr lang="en-US" sz="3200" b="1" dirty="0" err="1" smtClean="0"/>
              <a:t>Coxa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vera</a:t>
            </a:r>
            <a:r>
              <a:rPr lang="en-US" sz="3200" b="1" dirty="0" smtClean="0"/>
              <a:t> and </a:t>
            </a:r>
            <a:r>
              <a:rPr lang="en-US" sz="3200" b="1" dirty="0" err="1" smtClean="0"/>
              <a:t>coxa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valga</a:t>
            </a:r>
            <a:endParaRPr lang="en-US" sz="3200" b="1" dirty="0" smtClean="0"/>
          </a:p>
          <a:p>
            <a:r>
              <a:rPr lang="en-US" sz="3200" b="1" dirty="0" smtClean="0"/>
              <a:t>Osteoarthritis</a:t>
            </a:r>
          </a:p>
          <a:p>
            <a:r>
              <a:rPr lang="en-US" sz="3200" b="1" dirty="0" smtClean="0"/>
              <a:t>Fracture neck femur</a:t>
            </a:r>
            <a:endParaRPr lang="en-US" sz="32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CONGENITAL DISLOCATION</a:t>
            </a:r>
            <a:endParaRPr lang="en-US" dirty="0"/>
          </a:p>
        </p:txBody>
      </p:sp>
      <p:pic>
        <p:nvPicPr>
          <p:cNvPr id="11267" name="Picture 3" descr="C:\Users\admin\Documents\CIMG29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981200"/>
            <a:ext cx="4343400" cy="438943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81000" y="2286000"/>
            <a:ext cx="411755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Loose joint capsule  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err="1" smtClean="0"/>
              <a:t>Hypoplastic</a:t>
            </a:r>
            <a:r>
              <a:rPr lang="en-US" sz="2800" b="1" dirty="0" smtClean="0"/>
              <a:t> head</a:t>
            </a:r>
          </a:p>
          <a:p>
            <a:pPr>
              <a:buFont typeface="Arial" pitchFamily="34" charset="0"/>
              <a:buChar char="•"/>
            </a:pP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Externally rotated </a:t>
            </a:r>
          </a:p>
          <a:p>
            <a:r>
              <a:rPr lang="en-US" sz="2800" b="1" dirty="0" smtClean="0"/>
              <a:t>  short limb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Inability to abduct 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err="1" smtClean="0"/>
              <a:t>Assymmetry</a:t>
            </a:r>
            <a:r>
              <a:rPr lang="en-US" sz="2800" b="1" dirty="0" smtClean="0"/>
              <a:t> of skin folds of thigh</a:t>
            </a:r>
            <a:endParaRPr lang="en-US" sz="28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381000"/>
            <a:ext cx="8382000" cy="1143000"/>
          </a:xfrm>
        </p:spPr>
        <p:txBody>
          <a:bodyPr/>
          <a:lstStyle/>
          <a:p>
            <a:r>
              <a:rPr lang="en-US" dirty="0" smtClean="0"/>
              <a:t>AQUIRED DISLOCATION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389120"/>
          </a:xfrm>
        </p:spPr>
        <p:txBody>
          <a:bodyPr/>
          <a:lstStyle/>
          <a:p>
            <a:r>
              <a:rPr lang="en-US" b="1" dirty="0" smtClean="0"/>
              <a:t>Posterior(most common)</a:t>
            </a:r>
          </a:p>
          <a:p>
            <a:r>
              <a:rPr lang="en-US" b="1" dirty="0" smtClean="0"/>
              <a:t>Joint flexed, adducted, medially rotated –</a:t>
            </a:r>
          </a:p>
          <a:p>
            <a:r>
              <a:rPr lang="en-US" b="1" dirty="0" smtClean="0"/>
              <a:t>Traumatic- Car driver, dashboard strike-Femur head forced out of </a:t>
            </a:r>
            <a:r>
              <a:rPr lang="en-US" b="1" dirty="0" err="1" smtClean="0"/>
              <a:t>acetabulum</a:t>
            </a:r>
            <a:r>
              <a:rPr lang="en-US" b="1" dirty="0" smtClean="0"/>
              <a:t> ,capsule tear is </a:t>
            </a:r>
            <a:r>
              <a:rPr lang="en-US" b="1" dirty="0" err="1" smtClean="0"/>
              <a:t>posterioinferiorly</a:t>
            </a:r>
            <a:r>
              <a:rPr lang="en-US" b="1" dirty="0" smtClean="0"/>
              <a:t>.</a:t>
            </a:r>
            <a:endParaRPr lang="en-US" b="1" dirty="0"/>
          </a:p>
        </p:txBody>
      </p:sp>
      <p:pic>
        <p:nvPicPr>
          <p:cNvPr id="5" name="Picture 2" descr="C:\Users\admin\Documents\Dislocated-Hi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4191000"/>
            <a:ext cx="3810000" cy="2324100"/>
          </a:xfrm>
          <a:prstGeom prst="rect">
            <a:avLst/>
          </a:prstGeom>
          <a:noFill/>
        </p:spPr>
      </p:pic>
      <p:pic>
        <p:nvPicPr>
          <p:cNvPr id="6" name="Picture 2" descr="C:\Users\admin\Documents\disloc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974592"/>
            <a:ext cx="4407408" cy="2883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PERTHES DISEASE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2286000"/>
            <a:ext cx="47211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err="1" smtClean="0"/>
              <a:t>Destruction,flattening</a:t>
            </a:r>
            <a:r>
              <a:rPr lang="en-US" sz="2800" b="1" dirty="0" smtClean="0"/>
              <a:t> of  head of femur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Increased joint space</a:t>
            </a:r>
            <a:endParaRPr lang="en-US" sz="2800" b="1" dirty="0"/>
          </a:p>
        </p:txBody>
      </p:sp>
      <p:pic>
        <p:nvPicPr>
          <p:cNvPr id="21506" name="Picture 2" descr="C:\Users\admin\Documents\Legg-calve-perthes-disea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91000"/>
            <a:ext cx="4419600" cy="2667000"/>
          </a:xfrm>
          <a:prstGeom prst="rect">
            <a:avLst/>
          </a:prstGeom>
          <a:noFill/>
        </p:spPr>
      </p:pic>
      <p:pic>
        <p:nvPicPr>
          <p:cNvPr id="8" name="Picture 2" descr="C:\Users\admin\Documents\Perthes-disease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876800" y="2438400"/>
            <a:ext cx="4267200" cy="3847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6629400" cy="1143000"/>
          </a:xfrm>
        </p:spPr>
        <p:txBody>
          <a:bodyPr/>
          <a:lstStyle/>
          <a:p>
            <a:pPr algn="ctr"/>
            <a:r>
              <a:rPr lang="en-US" dirty="0" smtClean="0"/>
              <a:t>COXA VARA</a:t>
            </a:r>
            <a:endParaRPr lang="en-US" dirty="0"/>
          </a:p>
        </p:txBody>
      </p:sp>
      <p:pic>
        <p:nvPicPr>
          <p:cNvPr id="15362" name="Picture 2" descr="C:\Users\admin\Documents\Coxa-vara-web-large(800x600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832" t="1555" r="11465" b="6257"/>
          <a:stretch>
            <a:fillRect/>
          </a:stretch>
        </p:blipFill>
        <p:spPr bwMode="auto">
          <a:xfrm>
            <a:off x="3962400" y="1522382"/>
            <a:ext cx="5181600" cy="52916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1" y="2590800"/>
            <a:ext cx="3429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In case  of Fracture</a:t>
            </a:r>
          </a:p>
          <a:p>
            <a:r>
              <a:rPr lang="en-US" sz="2800" b="1" dirty="0" smtClean="0"/>
              <a:t> femur neck</a:t>
            </a:r>
          </a:p>
          <a:p>
            <a:r>
              <a:rPr lang="en-US" sz="2800" b="1" dirty="0" err="1" smtClean="0"/>
              <a:t>Perthes</a:t>
            </a:r>
            <a:r>
              <a:rPr lang="en-US" sz="2800" b="1" dirty="0" smtClean="0"/>
              <a:t> disease</a:t>
            </a:r>
            <a:endParaRPr lang="en-US" sz="2800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COXA VALGA</a:t>
            </a:r>
            <a:endParaRPr lang="en-US" dirty="0"/>
          </a:p>
        </p:txBody>
      </p:sp>
      <p:pic>
        <p:nvPicPr>
          <p:cNvPr id="16386" name="Picture 2" descr="C:\Users\admin\Documents\Coxa-valga-web-large(800x600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391" t="3472" r="15942" b="6257"/>
          <a:stretch>
            <a:fillRect/>
          </a:stretch>
        </p:blipFill>
        <p:spPr bwMode="auto">
          <a:xfrm>
            <a:off x="3810000" y="1219200"/>
            <a:ext cx="5334000" cy="542676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2286000"/>
            <a:ext cx="3581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Seen in congenital dislocation of </a:t>
            </a:r>
            <a:r>
              <a:rPr lang="en-US" sz="2800" b="1" dirty="0" err="1" smtClean="0"/>
              <a:t>hip,rickets</a:t>
            </a:r>
            <a:r>
              <a:rPr lang="en-US" sz="2800" b="1" dirty="0" smtClean="0"/>
              <a:t>- softening neck of femur</a:t>
            </a:r>
            <a:endParaRPr lang="en-US" sz="2800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14400"/>
          </a:xfrm>
        </p:spPr>
        <p:txBody>
          <a:bodyPr/>
          <a:lstStyle/>
          <a:p>
            <a:r>
              <a:rPr lang="en-US" dirty="0" smtClean="0"/>
              <a:t>OSTEOARTHRITIS</a:t>
            </a:r>
            <a:endParaRPr lang="en-US" dirty="0"/>
          </a:p>
        </p:txBody>
      </p:sp>
      <p:pic>
        <p:nvPicPr>
          <p:cNvPr id="4098" name="Picture 2" descr="C:\Users\admin\Documents\hip-osteoarthritis-trochanteric-joi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88610" y="762000"/>
            <a:ext cx="3755390" cy="469423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1371600"/>
            <a:ext cx="5791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Old age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err="1" smtClean="0"/>
              <a:t>Osteophytes</a:t>
            </a:r>
            <a:r>
              <a:rPr lang="en-US" sz="2800" b="1" dirty="0" smtClean="0"/>
              <a:t> grow on    </a:t>
            </a:r>
          </a:p>
          <a:p>
            <a:r>
              <a:rPr lang="en-US" sz="2800" b="1" dirty="0" smtClean="0"/>
              <a:t>  </a:t>
            </a:r>
            <a:r>
              <a:rPr lang="en-US" sz="2800" b="1" dirty="0" err="1" smtClean="0"/>
              <a:t>articular</a:t>
            </a:r>
            <a:r>
              <a:rPr lang="en-US" sz="2800" b="1" dirty="0" smtClean="0"/>
              <a:t> ends- </a:t>
            </a:r>
          </a:p>
          <a:p>
            <a:r>
              <a:rPr lang="en-US" sz="2800" b="1" dirty="0" smtClean="0"/>
              <a:t>	painful, limiting movement 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22530" name="Picture 2" descr="C:\Users\admin\Documents\hip-xray_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352800"/>
            <a:ext cx="4953000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229600" cy="1143000"/>
          </a:xfrm>
        </p:spPr>
        <p:txBody>
          <a:bodyPr/>
          <a:lstStyle/>
          <a:p>
            <a:r>
              <a:rPr lang="en-US" dirty="0" smtClean="0"/>
              <a:t>FRACTURE NECK OF FEMUR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89120"/>
          </a:xfrm>
        </p:spPr>
        <p:txBody>
          <a:bodyPr>
            <a:normAutofit/>
          </a:bodyPr>
          <a:lstStyle/>
          <a:p>
            <a:r>
              <a:rPr lang="en-US" sz="2800" b="1" dirty="0" err="1" smtClean="0"/>
              <a:t>Intracapsular</a:t>
            </a:r>
            <a:r>
              <a:rPr lang="en-US" sz="2800" b="1" dirty="0" smtClean="0"/>
              <a:t>-</a:t>
            </a:r>
          </a:p>
          <a:p>
            <a:pPr>
              <a:buNone/>
            </a:pPr>
            <a:r>
              <a:rPr lang="en-US" sz="2800" b="1" dirty="0" err="1" smtClean="0"/>
              <a:t>Subcapital</a:t>
            </a:r>
            <a:r>
              <a:rPr lang="en-US" sz="2800" b="1" dirty="0" smtClean="0"/>
              <a:t>(</a:t>
            </a:r>
            <a:r>
              <a:rPr lang="en-US" sz="2800" b="1" dirty="0" err="1" smtClean="0"/>
              <a:t>avascular</a:t>
            </a:r>
            <a:r>
              <a:rPr lang="en-US" sz="2800" b="1" dirty="0" smtClean="0"/>
              <a:t> necrosis most common)</a:t>
            </a:r>
          </a:p>
          <a:p>
            <a:pPr>
              <a:buNone/>
            </a:pPr>
            <a:r>
              <a:rPr lang="en-US" sz="2800" b="1" dirty="0" smtClean="0"/>
              <a:t>Cervical</a:t>
            </a:r>
          </a:p>
          <a:p>
            <a:pPr>
              <a:buNone/>
            </a:pPr>
            <a:r>
              <a:rPr lang="en-US" sz="2800" b="1" dirty="0" smtClean="0"/>
              <a:t>Basal/</a:t>
            </a:r>
            <a:r>
              <a:rPr lang="en-US" sz="2800" b="1" dirty="0" err="1" smtClean="0"/>
              <a:t>intertrochantric</a:t>
            </a:r>
            <a:endParaRPr lang="en-US" sz="2800" b="1" dirty="0" smtClean="0"/>
          </a:p>
          <a:p>
            <a:r>
              <a:rPr lang="en-US" sz="2800" b="1" dirty="0" smtClean="0"/>
              <a:t> </a:t>
            </a:r>
            <a:r>
              <a:rPr lang="en-US" sz="2800" b="1" dirty="0" err="1" smtClean="0"/>
              <a:t>Extracapsular</a:t>
            </a:r>
            <a:r>
              <a:rPr lang="en-US" sz="2800" b="1" dirty="0" smtClean="0"/>
              <a:t>-old age</a:t>
            </a:r>
            <a:endParaRPr lang="en-US" sz="2800" b="1" dirty="0"/>
          </a:p>
        </p:txBody>
      </p:sp>
      <p:pic>
        <p:nvPicPr>
          <p:cNvPr id="17410" name="Picture 2" descr="C:\Users\admin\Documents\Hip-Joint-Fracture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6111" y="4343401"/>
            <a:ext cx="6489289" cy="251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3962400" cy="819912"/>
          </a:xfrm>
        </p:spPr>
        <p:txBody>
          <a:bodyPr>
            <a:normAutofit/>
          </a:bodyPr>
          <a:lstStyle/>
          <a:p>
            <a:r>
              <a:rPr lang="en-US" sz="4400" dirty="0" smtClean="0"/>
              <a:t>SHENTON’S LINE</a:t>
            </a:r>
            <a:endParaRPr lang="en-US" sz="4400" dirty="0"/>
          </a:p>
        </p:txBody>
      </p:sp>
      <p:pic>
        <p:nvPicPr>
          <p:cNvPr id="18434" name="Picture 2" descr="C:\Users\admin\Documents\25a4d4b8ff12a2f1ab1e308aa192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905000"/>
            <a:ext cx="3882452" cy="3200400"/>
          </a:xfrm>
          <a:prstGeom prst="rect">
            <a:avLst/>
          </a:prstGeom>
          <a:noFill/>
        </p:spPr>
      </p:pic>
      <p:pic>
        <p:nvPicPr>
          <p:cNvPr id="5" name="Picture 2" descr="C:\Users\admin\Documents\shenton_line-e1359898251343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276600"/>
            <a:ext cx="3962400" cy="304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879065" y="1905000"/>
            <a:ext cx="4264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In case of dislocation and in fracture neck femur</a:t>
            </a:r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9" name="Down Arrow 8"/>
          <p:cNvSpPr/>
          <p:nvPr/>
        </p:nvSpPr>
        <p:spPr>
          <a:xfrm>
            <a:off x="6553200" y="2667000"/>
            <a:ext cx="1524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 9"/>
          <p:cNvSpPr/>
          <p:nvPr/>
        </p:nvSpPr>
        <p:spPr>
          <a:xfrm>
            <a:off x="4665466" y="838200"/>
            <a:ext cx="44785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4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DISRUPTED CURVE</a:t>
            </a:r>
            <a:endParaRPr lang="en-IN" sz="44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1027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00975" y="5810250"/>
            <a:ext cx="10001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8" name="Rectangle 1034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5486400" cy="12192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BONES</a:t>
            </a:r>
          </a:p>
        </p:txBody>
      </p:sp>
      <p:sp>
        <p:nvSpPr>
          <p:cNvPr id="17419" name="Text Box 1035"/>
          <p:cNvSpPr txBox="1">
            <a:spLocks noChangeArrowheads="1"/>
          </p:cNvSpPr>
          <p:nvPr/>
        </p:nvSpPr>
        <p:spPr bwMode="auto">
          <a:xfrm>
            <a:off x="533400" y="1981200"/>
            <a:ext cx="3657600" cy="403187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106363" indent="-106363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3200" dirty="0" smtClean="0"/>
              <a:t>Femoral head -&gt;1/2 of sphere-</a:t>
            </a:r>
            <a:r>
              <a:rPr lang="en-US" sz="3200" dirty="0" smtClean="0">
                <a:solidFill>
                  <a:schemeClr val="accent1"/>
                </a:solidFill>
              </a:rPr>
              <a:t>Ball</a:t>
            </a:r>
            <a:r>
              <a:rPr lang="en-US" sz="3200" dirty="0" smtClean="0"/>
              <a:t>  </a:t>
            </a:r>
          </a:p>
          <a:p>
            <a:pPr marL="106363" indent="-106363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3200" dirty="0" err="1" smtClean="0"/>
              <a:t>Acetabulum</a:t>
            </a:r>
            <a:r>
              <a:rPr lang="en-US" sz="3200" dirty="0" smtClean="0"/>
              <a:t>-vinegar cup-</a:t>
            </a:r>
            <a:r>
              <a:rPr lang="en-US" sz="3200" dirty="0" smtClean="0">
                <a:solidFill>
                  <a:schemeClr val="accent1"/>
                </a:solidFill>
              </a:rPr>
              <a:t>Socket</a:t>
            </a:r>
            <a:endParaRPr lang="en-US" sz="3200" dirty="0">
              <a:solidFill>
                <a:schemeClr val="accent1"/>
              </a:solidFill>
            </a:endParaRPr>
          </a:p>
          <a:p>
            <a:pPr marL="106363" indent="-106363">
              <a:spcBef>
                <a:spcPct val="50000"/>
              </a:spcBef>
              <a:buFontTx/>
              <a:buChar char="•"/>
            </a:pPr>
            <a:r>
              <a:rPr lang="en-US" sz="3200" dirty="0" smtClean="0"/>
              <a:t> </a:t>
            </a:r>
            <a:r>
              <a:rPr lang="en-US" sz="3200" dirty="0"/>
              <a:t>H</a:t>
            </a:r>
            <a:r>
              <a:rPr lang="en-US" sz="3200" dirty="0" smtClean="0"/>
              <a:t>ead </a:t>
            </a:r>
            <a:r>
              <a:rPr lang="en-US" sz="3200" dirty="0"/>
              <a:t>of the femur </a:t>
            </a:r>
            <a:r>
              <a:rPr lang="en-US" sz="3200" dirty="0" smtClean="0"/>
              <a:t>articulates with </a:t>
            </a:r>
            <a:r>
              <a:rPr lang="en-US" sz="3200" dirty="0" err="1" smtClean="0"/>
              <a:t>acetabulum</a:t>
            </a:r>
            <a:endParaRPr lang="en-US" sz="3200" dirty="0" smtClean="0"/>
          </a:p>
        </p:txBody>
      </p:sp>
      <p:pic>
        <p:nvPicPr>
          <p:cNvPr id="1026" name="Picture 2" descr="C:\Users\admin\Documents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671637"/>
            <a:ext cx="4800600" cy="5186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/>
          <a:lstStyle/>
          <a:p>
            <a:r>
              <a:rPr lang="en-US" dirty="0" smtClean="0"/>
              <a:t>TRENDELENBURG SIGN</a:t>
            </a:r>
            <a:endParaRPr lang="en-US" dirty="0"/>
          </a:p>
        </p:txBody>
      </p:sp>
      <p:pic>
        <p:nvPicPr>
          <p:cNvPr id="1026" name="Picture 2" descr="C:\Users\admin\Documents\download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20000"/>
          </a:blip>
          <a:srcRect l="43862"/>
          <a:stretch>
            <a:fillRect/>
          </a:stretch>
        </p:blipFill>
        <p:spPr bwMode="auto">
          <a:xfrm>
            <a:off x="6172200" y="1384549"/>
            <a:ext cx="2971800" cy="5471834"/>
          </a:xfrm>
          <a:prstGeom prst="rect">
            <a:avLst/>
          </a:prstGeom>
          <a:noFill/>
        </p:spPr>
      </p:pic>
      <p:pic>
        <p:nvPicPr>
          <p:cNvPr id="1027" name="Picture 3" descr="C:\Users\admin\Documents\trendelenburg-tes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526498"/>
            <a:ext cx="4876800" cy="53315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SHOEMAKER’S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Straight line from tip of greater </a:t>
            </a:r>
            <a:r>
              <a:rPr lang="en-US" dirty="0" err="1" smtClean="0"/>
              <a:t>trochanter</a:t>
            </a:r>
            <a:r>
              <a:rPr lang="en-US" dirty="0" smtClean="0"/>
              <a:t> to ASIS </a:t>
            </a:r>
            <a:r>
              <a:rPr lang="en-US" dirty="0" err="1" smtClean="0"/>
              <a:t>upto</a:t>
            </a:r>
            <a:r>
              <a:rPr lang="en-US" dirty="0" smtClean="0"/>
              <a:t> </a:t>
            </a:r>
            <a:r>
              <a:rPr lang="en-US" dirty="0" err="1" smtClean="0"/>
              <a:t>umblicus</a:t>
            </a:r>
            <a:r>
              <a:rPr lang="en-US" dirty="0" smtClean="0"/>
              <a:t>.</a:t>
            </a:r>
          </a:p>
          <a:p>
            <a:r>
              <a:rPr lang="en-US" dirty="0" smtClean="0"/>
              <a:t>If G.T. elevated in fracture neck</a:t>
            </a:r>
          </a:p>
          <a:p>
            <a:r>
              <a:rPr lang="en-US" dirty="0" smtClean="0"/>
              <a:t>Line passes below </a:t>
            </a:r>
            <a:r>
              <a:rPr lang="en-US" dirty="0" err="1" smtClean="0"/>
              <a:t>umblicus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C:\Users\admin\Documents\nelatonsli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637" y="3962400"/>
            <a:ext cx="4228763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851648" cy="1828800"/>
          </a:xfrm>
        </p:spPr>
        <p:txBody>
          <a:bodyPr/>
          <a:lstStyle/>
          <a:p>
            <a:pPr algn="ctr"/>
            <a:r>
              <a:rPr lang="en-US" sz="9600" dirty="0" smtClean="0"/>
              <a:t>MCQ’S</a:t>
            </a:r>
            <a:r>
              <a:rPr lang="en-US" dirty="0" smtClean="0"/>
              <a:t> </a:t>
            </a:r>
            <a:endParaRPr lang="en-IN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Iliofemoral</a:t>
            </a:r>
            <a:r>
              <a:rPr lang="en-US" sz="3200" b="1" dirty="0" smtClean="0">
                <a:solidFill>
                  <a:srgbClr val="FF0000"/>
                </a:solidFill>
              </a:rPr>
              <a:t> ligament takes origin from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800" b="1" dirty="0" smtClean="0"/>
              <a:t>A. </a:t>
            </a:r>
            <a:r>
              <a:rPr lang="en-US" sz="2800" b="1" dirty="0" err="1" smtClean="0"/>
              <a:t>Iliopubic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rami</a:t>
            </a:r>
            <a:endParaRPr lang="en-US" sz="2800" b="1" dirty="0" smtClean="0"/>
          </a:p>
          <a:p>
            <a:r>
              <a:rPr lang="en-US" sz="2800" b="1" dirty="0" smtClean="0"/>
              <a:t>B. Posterior inferior iliac spine</a:t>
            </a:r>
          </a:p>
          <a:p>
            <a:r>
              <a:rPr lang="en-US" sz="2800" b="1" dirty="0" smtClean="0"/>
              <a:t>C. Anterior superior iliac spine</a:t>
            </a:r>
          </a:p>
          <a:p>
            <a:r>
              <a:rPr lang="en-US" sz="2800" b="1" dirty="0" smtClean="0"/>
              <a:t>D. Anterior inferior iliac spine</a:t>
            </a:r>
            <a:endParaRPr lang="en-US" sz="2800" b="1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Lurching gait is seen and </a:t>
            </a:r>
            <a:r>
              <a:rPr lang="en-US" sz="3200" b="1" dirty="0" err="1" smtClean="0">
                <a:solidFill>
                  <a:srgbClr val="FF0000"/>
                </a:solidFill>
              </a:rPr>
              <a:t>trendelenburg</a:t>
            </a:r>
            <a:r>
              <a:rPr lang="en-US" sz="3200" b="1" dirty="0" smtClean="0">
                <a:solidFill>
                  <a:srgbClr val="FF0000"/>
                </a:solidFill>
              </a:rPr>
              <a:t> sign is positive in paralysis of all </a:t>
            </a:r>
            <a:r>
              <a:rPr lang="en-US" sz="3200" b="1" u="sng" dirty="0" smtClean="0">
                <a:solidFill>
                  <a:srgbClr val="FF0000"/>
                </a:solidFill>
              </a:rPr>
              <a:t>EXCEPT</a:t>
            </a:r>
          </a:p>
          <a:p>
            <a:endParaRPr lang="en-US" sz="3200" b="1" dirty="0" smtClean="0">
              <a:solidFill>
                <a:srgbClr val="FF0000"/>
              </a:solidFill>
            </a:endParaRPr>
          </a:p>
          <a:p>
            <a:r>
              <a:rPr lang="en-US" sz="2800" b="1" dirty="0" smtClean="0"/>
              <a:t>A. Gluteus </a:t>
            </a:r>
            <a:r>
              <a:rPr lang="en-US" sz="2800" b="1" dirty="0" err="1" smtClean="0"/>
              <a:t>maximus</a:t>
            </a:r>
            <a:r>
              <a:rPr lang="en-US" sz="2800" b="1" dirty="0" smtClean="0"/>
              <a:t> </a:t>
            </a:r>
          </a:p>
          <a:p>
            <a:r>
              <a:rPr lang="en-US" sz="2800" b="1" dirty="0" smtClean="0"/>
              <a:t>B. Gluteus </a:t>
            </a:r>
            <a:r>
              <a:rPr lang="en-US" sz="2800" b="1" dirty="0" err="1" smtClean="0"/>
              <a:t>minimus</a:t>
            </a:r>
            <a:endParaRPr lang="en-US" sz="2800" b="1" dirty="0" smtClean="0"/>
          </a:p>
          <a:p>
            <a:r>
              <a:rPr lang="en-US" sz="2800" b="1" dirty="0" smtClean="0"/>
              <a:t>C. Gluteus </a:t>
            </a:r>
            <a:r>
              <a:rPr lang="en-US" sz="2800" b="1" dirty="0" err="1" smtClean="0"/>
              <a:t>medius</a:t>
            </a:r>
            <a:endParaRPr lang="en-US" sz="2800" b="1" dirty="0" smtClean="0"/>
          </a:p>
          <a:p>
            <a:r>
              <a:rPr lang="en-US" sz="2800" b="1" dirty="0" smtClean="0"/>
              <a:t>D. Tensor fasciae </a:t>
            </a:r>
            <a:r>
              <a:rPr lang="en-US" sz="2800" b="1" dirty="0" err="1" smtClean="0"/>
              <a:t>latae</a:t>
            </a:r>
            <a:endParaRPr lang="en-US" sz="2800" b="1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Amongst the following muscles which muscle is a medial rotator of thigh</a:t>
            </a:r>
          </a:p>
          <a:p>
            <a:endParaRPr lang="en-US" sz="3200" b="1" dirty="0" smtClean="0">
              <a:solidFill>
                <a:srgbClr val="FF0000"/>
              </a:solidFill>
            </a:endParaRPr>
          </a:p>
          <a:p>
            <a:r>
              <a:rPr lang="en-US" sz="2800" b="1" dirty="0" smtClean="0"/>
              <a:t>A. </a:t>
            </a:r>
            <a:r>
              <a:rPr lang="en-US" sz="2800" b="1" dirty="0" err="1" smtClean="0"/>
              <a:t>Quardratus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femoris</a:t>
            </a:r>
            <a:endParaRPr lang="en-US" sz="2800" b="1" dirty="0" smtClean="0"/>
          </a:p>
          <a:p>
            <a:r>
              <a:rPr lang="en-US" sz="2800" b="1" dirty="0" smtClean="0"/>
              <a:t>B. </a:t>
            </a:r>
            <a:r>
              <a:rPr lang="en-US" sz="2800" b="1" dirty="0" err="1" smtClean="0"/>
              <a:t>Piriformis</a:t>
            </a:r>
            <a:endParaRPr lang="en-US" sz="2800" b="1" dirty="0" smtClean="0"/>
          </a:p>
          <a:p>
            <a:r>
              <a:rPr lang="en-US" sz="2800" b="1" dirty="0" smtClean="0"/>
              <a:t>C. Gluteus </a:t>
            </a:r>
            <a:r>
              <a:rPr lang="en-US" sz="2800" b="1" dirty="0" err="1" smtClean="0"/>
              <a:t>medius</a:t>
            </a:r>
            <a:endParaRPr lang="en-US" sz="2800" b="1" dirty="0" smtClean="0"/>
          </a:p>
          <a:p>
            <a:r>
              <a:rPr lang="en-US" sz="2800" b="1" dirty="0" smtClean="0"/>
              <a:t>D. </a:t>
            </a:r>
            <a:r>
              <a:rPr lang="en-US" sz="2800" b="1" dirty="0" err="1" smtClean="0"/>
              <a:t>Obturator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internus</a:t>
            </a:r>
            <a:endParaRPr lang="en-US" sz="2800" b="1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The hip joint most commonly dislocates in the following direction</a:t>
            </a:r>
          </a:p>
          <a:p>
            <a:endParaRPr lang="en-US" sz="3200" b="1" dirty="0" smtClean="0">
              <a:solidFill>
                <a:srgbClr val="FF0000"/>
              </a:solidFill>
            </a:endParaRPr>
          </a:p>
          <a:p>
            <a:r>
              <a:rPr lang="en-US" sz="2800" b="1" dirty="0" smtClean="0"/>
              <a:t>A. anterior</a:t>
            </a:r>
          </a:p>
          <a:p>
            <a:r>
              <a:rPr lang="en-US" sz="2800" b="1" dirty="0" smtClean="0"/>
              <a:t>B. posterior</a:t>
            </a:r>
          </a:p>
          <a:p>
            <a:r>
              <a:rPr lang="en-US" sz="2800" b="1" dirty="0" smtClean="0"/>
              <a:t>C. superior </a:t>
            </a:r>
          </a:p>
          <a:p>
            <a:r>
              <a:rPr lang="en-US" sz="2800" b="1" dirty="0" smtClean="0"/>
              <a:t>D. inferior</a:t>
            </a:r>
            <a:endParaRPr lang="en-US" sz="2800" b="1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Hyperextension at hip joint is prevented by</a:t>
            </a:r>
          </a:p>
          <a:p>
            <a:endParaRPr lang="en-US" sz="3200" b="1" dirty="0" smtClean="0">
              <a:solidFill>
                <a:srgbClr val="FF0000"/>
              </a:solidFill>
            </a:endParaRPr>
          </a:p>
          <a:p>
            <a:r>
              <a:rPr lang="en-US" sz="2800" b="1" dirty="0" smtClean="0"/>
              <a:t>A. </a:t>
            </a:r>
            <a:r>
              <a:rPr lang="en-US" sz="2800" b="1" dirty="0" err="1" smtClean="0"/>
              <a:t>Iliofemoral</a:t>
            </a:r>
            <a:r>
              <a:rPr lang="en-US" sz="2800" b="1" dirty="0" smtClean="0"/>
              <a:t> ligament</a:t>
            </a:r>
          </a:p>
          <a:p>
            <a:r>
              <a:rPr lang="en-US" sz="2800" b="1" dirty="0" smtClean="0"/>
              <a:t>B. </a:t>
            </a:r>
            <a:r>
              <a:rPr lang="en-US" sz="2800" b="1" dirty="0" err="1" smtClean="0"/>
              <a:t>Ischiofemoral</a:t>
            </a:r>
            <a:r>
              <a:rPr lang="en-US" sz="2800" b="1" dirty="0" smtClean="0"/>
              <a:t> ligament</a:t>
            </a:r>
          </a:p>
          <a:p>
            <a:r>
              <a:rPr lang="en-US" sz="2800" b="1" dirty="0" smtClean="0"/>
              <a:t>C. </a:t>
            </a:r>
            <a:r>
              <a:rPr lang="en-US" sz="2800" b="1" dirty="0" err="1" smtClean="0"/>
              <a:t>Pubofemoral</a:t>
            </a:r>
            <a:r>
              <a:rPr lang="en-US" sz="2800" b="1" dirty="0" smtClean="0"/>
              <a:t> ligament</a:t>
            </a:r>
          </a:p>
          <a:p>
            <a:r>
              <a:rPr lang="en-US" sz="2800" b="1" dirty="0" smtClean="0"/>
              <a:t>D. Capsular ligament</a:t>
            </a:r>
            <a:endParaRPr lang="en-US" sz="28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ARTICULAR SURFACES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2133600"/>
            <a:ext cx="4495800" cy="4389120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Head of Femur- hyaline cartilage</a:t>
            </a:r>
          </a:p>
          <a:p>
            <a:r>
              <a:rPr lang="en-US" sz="3200" dirty="0" err="1" smtClean="0"/>
              <a:t>Nonarticular</a:t>
            </a:r>
            <a:r>
              <a:rPr lang="en-US" sz="3200" dirty="0" smtClean="0"/>
              <a:t>-fovea </a:t>
            </a:r>
            <a:r>
              <a:rPr lang="en-US" sz="3200" dirty="0" err="1" smtClean="0"/>
              <a:t>capitis</a:t>
            </a:r>
            <a:endParaRPr lang="en-US" sz="3200" dirty="0" smtClean="0"/>
          </a:p>
          <a:p>
            <a:pPr>
              <a:buNone/>
            </a:pPr>
            <a:r>
              <a:rPr lang="en-US" sz="3200" dirty="0" smtClean="0"/>
              <a:t> </a:t>
            </a:r>
          </a:p>
          <a:p>
            <a:r>
              <a:rPr lang="en-US" sz="3200" dirty="0" err="1" smtClean="0"/>
              <a:t>Acetabulum</a:t>
            </a:r>
            <a:r>
              <a:rPr lang="en-US" sz="3200" dirty="0" smtClean="0"/>
              <a:t>-</a:t>
            </a:r>
          </a:p>
          <a:p>
            <a:pPr lvl="1"/>
            <a:r>
              <a:rPr lang="en-US" sz="3000" dirty="0" err="1" smtClean="0"/>
              <a:t>Articular</a:t>
            </a:r>
            <a:r>
              <a:rPr lang="en-US" sz="3000" dirty="0" smtClean="0"/>
              <a:t> </a:t>
            </a:r>
            <a:r>
              <a:rPr lang="en-US" sz="3200" dirty="0" smtClean="0"/>
              <a:t>surface -horse shoe shaped hyaline cartilage covered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8" name="Picture 3" descr="C:\Users\admin\Documents\THRImagethre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898904"/>
            <a:ext cx="4191000" cy="4578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LIGAMENTS OF HIP JOINT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Capsular ligament(joint capsule)</a:t>
            </a:r>
          </a:p>
          <a:p>
            <a:r>
              <a:rPr lang="en-US" dirty="0" err="1" smtClean="0"/>
              <a:t>Ilifemoral</a:t>
            </a:r>
            <a:r>
              <a:rPr lang="en-US" dirty="0" smtClean="0"/>
              <a:t> ligament-</a:t>
            </a:r>
            <a:r>
              <a:rPr lang="en-US" dirty="0" smtClean="0">
                <a:solidFill>
                  <a:srgbClr val="FF0000"/>
                </a:solidFill>
              </a:rPr>
              <a:t>ligament of Bigelow(</a:t>
            </a:r>
            <a:r>
              <a:rPr lang="en-US" dirty="0" smtClean="0"/>
              <a:t>strongest)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/>
              <a:t>Pubofemoral</a:t>
            </a:r>
            <a:r>
              <a:rPr lang="en-US" dirty="0" smtClean="0"/>
              <a:t> ligament</a:t>
            </a:r>
          </a:p>
          <a:p>
            <a:r>
              <a:rPr lang="en-US" dirty="0" err="1" smtClean="0"/>
              <a:t>Ischiofemoral</a:t>
            </a:r>
            <a:r>
              <a:rPr lang="en-US" dirty="0" smtClean="0"/>
              <a:t> ligament</a:t>
            </a:r>
          </a:p>
          <a:p>
            <a:r>
              <a:rPr lang="en-US" dirty="0" smtClean="0"/>
              <a:t>Transverse </a:t>
            </a:r>
            <a:r>
              <a:rPr lang="en-US" dirty="0" err="1" smtClean="0"/>
              <a:t>acetabular</a:t>
            </a:r>
            <a:r>
              <a:rPr lang="en-US" dirty="0" smtClean="0"/>
              <a:t> ligament</a:t>
            </a:r>
          </a:p>
          <a:p>
            <a:r>
              <a:rPr lang="en-US" dirty="0" err="1" smtClean="0"/>
              <a:t>Acetabular</a:t>
            </a:r>
            <a:r>
              <a:rPr lang="en-US" dirty="0" smtClean="0"/>
              <a:t> labrum</a:t>
            </a:r>
          </a:p>
          <a:p>
            <a:r>
              <a:rPr lang="en-US" dirty="0" err="1" smtClean="0"/>
              <a:t>Ligamentum</a:t>
            </a:r>
            <a:r>
              <a:rPr lang="en-US" dirty="0" smtClean="0"/>
              <a:t> </a:t>
            </a:r>
            <a:r>
              <a:rPr lang="en-US" dirty="0" err="1" smtClean="0"/>
              <a:t>teres</a:t>
            </a:r>
            <a:r>
              <a:rPr lang="en-US" dirty="0" smtClean="0"/>
              <a:t> </a:t>
            </a:r>
            <a:r>
              <a:rPr lang="en-US" dirty="0" err="1" smtClean="0"/>
              <a:t>femoris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CAPSULAR LIGAMENT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2057400"/>
            <a:ext cx="4114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Strong dense fibrous </a:t>
            </a:r>
          </a:p>
          <a:p>
            <a:r>
              <a:rPr lang="en-US" sz="2800" b="1" dirty="0" smtClean="0"/>
              <a:t>   sac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Inner </a:t>
            </a:r>
            <a:r>
              <a:rPr lang="en-US" sz="2800" b="1" dirty="0" err="1" smtClean="0"/>
              <a:t>fibres</a:t>
            </a:r>
            <a:r>
              <a:rPr lang="en-US" sz="2800" b="1" dirty="0" smtClean="0"/>
              <a:t> circular,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outer </a:t>
            </a:r>
            <a:r>
              <a:rPr lang="en-US" sz="2800" b="1" dirty="0" err="1" smtClean="0"/>
              <a:t>fibres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longitudnal</a:t>
            </a:r>
            <a:endParaRPr lang="en-US" sz="2800" b="1" dirty="0" smtClean="0"/>
          </a:p>
          <a:p>
            <a:r>
              <a:rPr lang="en-US" sz="2800" b="1" dirty="0" smtClean="0">
                <a:solidFill>
                  <a:srgbClr val="00B0F0"/>
                </a:solidFill>
              </a:rPr>
              <a:t> </a:t>
            </a:r>
          </a:p>
          <a:p>
            <a:r>
              <a:rPr lang="en-US" sz="2800" b="1" dirty="0" smtClean="0">
                <a:solidFill>
                  <a:srgbClr val="00B0F0"/>
                </a:solidFill>
              </a:rPr>
              <a:t>ATTACHMENTS </a:t>
            </a:r>
          </a:p>
          <a:p>
            <a:r>
              <a:rPr lang="en-US" sz="2800" b="1" dirty="0" smtClean="0">
                <a:solidFill>
                  <a:srgbClr val="00B0F0"/>
                </a:solidFill>
              </a:rPr>
              <a:t>	</a:t>
            </a:r>
            <a:r>
              <a:rPr lang="en-US" sz="2800" b="1" dirty="0" smtClean="0"/>
              <a:t>Hip Bone- </a:t>
            </a:r>
          </a:p>
          <a:p>
            <a:r>
              <a:rPr lang="en-US" sz="2800" b="1" dirty="0" smtClean="0"/>
              <a:t>	Femur -</a:t>
            </a:r>
          </a:p>
          <a:p>
            <a:r>
              <a:rPr lang="en-US" dirty="0" smtClean="0"/>
              <a:t>.</a:t>
            </a:r>
          </a:p>
        </p:txBody>
      </p:sp>
      <p:pic>
        <p:nvPicPr>
          <p:cNvPr id="41986" name="Picture 2" descr="http://www.integrativephysicaltherapy.org/uploads/9/8/0/8/9808251/3805720_ori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133600"/>
            <a:ext cx="4516681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00975" y="5734050"/>
            <a:ext cx="10001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1925" y="952500"/>
            <a:ext cx="4238625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3733800" y="2057400"/>
            <a:ext cx="2286000" cy="76200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1752600" y="5943600"/>
            <a:ext cx="4340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 sz="2800"/>
              <a:t>posterior view of right hip</a:t>
            </a: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381000" y="1524000"/>
            <a:ext cx="3943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sz="3200"/>
              <a:t>ischiofemoral ligament</a:t>
            </a:r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4495800" cy="762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Hip Ligaments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381000" y="2362200"/>
            <a:ext cx="3352800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Resists adduction and internal rotation.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381000" y="3886200"/>
            <a:ext cx="3200400" cy="11874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Note:  none of these ligaments restrict flexion.</a:t>
            </a:r>
          </a:p>
        </p:txBody>
      </p:sp>
      <p:pic>
        <p:nvPicPr>
          <p:cNvPr id="2050" name="Picture 2" descr="C:\Users\admin\Documents\hip joint ima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685800"/>
            <a:ext cx="8382000" cy="5943600"/>
          </a:xfrm>
          <a:prstGeom prst="rect">
            <a:avLst/>
          </a:prstGeom>
          <a:noFill/>
        </p:spPr>
      </p:pic>
      <p:sp>
        <p:nvSpPr>
          <p:cNvPr id="2052" name="AutoShape 4" descr="https://encrypted-tbn1.gstatic.com/images?q=tbn:ANd9GcRX3b9SCuv_z6ZejgdrUFTeLSyQZc4xJ-2ZLJ_xv8HWiquuhN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en-US" dirty="0" smtClean="0"/>
              <a:t>ILIOFEMORAL LIGAMENT</a:t>
            </a:r>
            <a:endParaRPr lang="en-US" dirty="0"/>
          </a:p>
        </p:txBody>
      </p:sp>
      <p:pic>
        <p:nvPicPr>
          <p:cNvPr id="4" name="Picture 2" descr="C:\Users\admin\Documents\ischiofemoral-ligame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209800"/>
            <a:ext cx="4724400" cy="3886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1595021"/>
            <a:ext cx="4495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Ligament of Bigelow</a:t>
            </a:r>
            <a:endParaRPr lang="en-US" sz="2800" b="1" dirty="0" smtClean="0">
              <a:solidFill>
                <a:srgbClr val="00B0F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B0F0"/>
                </a:solidFill>
              </a:rPr>
              <a:t>strongest</a:t>
            </a:r>
            <a:r>
              <a:rPr lang="en-US" sz="2800" b="1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B0F0"/>
                </a:solidFill>
              </a:rPr>
              <a:t>Y</a:t>
            </a:r>
            <a:r>
              <a:rPr lang="en-US" sz="2800" b="1" dirty="0" smtClean="0"/>
              <a:t> shaped</a:t>
            </a:r>
          </a:p>
          <a:p>
            <a:pPr lvl="1">
              <a:buFont typeface="Arial" pitchFamily="34" charset="0"/>
              <a:buChar char="•"/>
            </a:pPr>
            <a:r>
              <a:rPr lang="en-US" sz="2800" b="1" dirty="0" smtClean="0"/>
              <a:t>Stem</a:t>
            </a:r>
          </a:p>
          <a:p>
            <a:pPr lvl="1">
              <a:buFont typeface="Arial" pitchFamily="34" charset="0"/>
              <a:buChar char="•"/>
            </a:pPr>
            <a:r>
              <a:rPr lang="en-US" sz="2800" b="1" dirty="0" smtClean="0"/>
              <a:t>Medial (vertical)</a:t>
            </a:r>
          </a:p>
          <a:p>
            <a:pPr lvl="1">
              <a:buFont typeface="Arial" pitchFamily="34" charset="0"/>
              <a:buChar char="•"/>
            </a:pPr>
            <a:r>
              <a:rPr lang="en-US" sz="2800" b="1" dirty="0" err="1" smtClean="0"/>
              <a:t>Lateralband</a:t>
            </a:r>
            <a:r>
              <a:rPr lang="en-US" sz="2800" b="1" dirty="0" smtClean="0"/>
              <a:t>(oblique)</a:t>
            </a:r>
          </a:p>
          <a:p>
            <a:pPr lvl="1">
              <a:buFont typeface="Arial" pitchFamily="34" charset="0"/>
              <a:buChar char="•"/>
            </a:pPr>
            <a:r>
              <a:rPr lang="en-US" sz="2800" b="1" dirty="0" smtClean="0"/>
              <a:t>intermediate thin stratum.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err="1" smtClean="0"/>
              <a:t>Anteriorly</a:t>
            </a:r>
            <a:r>
              <a:rPr lang="en-US" sz="2800" b="1" dirty="0" smtClean="0"/>
              <a:t> blends with capsule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Prevents hyperextension of hip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1" name="Rectangle 9"/>
          <p:cNvSpPr>
            <a:spLocks noGrp="1" noChangeArrowheads="1"/>
          </p:cNvSpPr>
          <p:nvPr>
            <p:ph type="title"/>
          </p:nvPr>
        </p:nvSpPr>
        <p:spPr>
          <a:xfrm>
            <a:off x="152400" y="609600"/>
            <a:ext cx="7162800" cy="762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PUBOFEMORAL LIGAMENT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4876800" y="5791200"/>
            <a:ext cx="3886200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Resists abduction and some external rotation.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" y="1828800"/>
            <a:ext cx="35814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Base –</a:t>
            </a:r>
            <a:r>
              <a:rPr lang="en-US" sz="2800" b="1" dirty="0" err="1" smtClean="0"/>
              <a:t>iliopubic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eminence,superior</a:t>
            </a:r>
            <a:endParaRPr lang="en-US" sz="2800" b="1" dirty="0" smtClean="0"/>
          </a:p>
          <a:p>
            <a:r>
              <a:rPr lang="en-US" sz="2800" b="1" dirty="0" smtClean="0"/>
              <a:t> pubic </a:t>
            </a:r>
            <a:r>
              <a:rPr lang="en-US" sz="2800" b="1" dirty="0" err="1" smtClean="0"/>
              <a:t>ramus,obturator</a:t>
            </a:r>
            <a:r>
              <a:rPr lang="en-US" sz="2800" b="1" dirty="0" smtClean="0"/>
              <a:t> crest.</a:t>
            </a:r>
          </a:p>
          <a:p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Blends with capsule deep to medial band of </a:t>
            </a:r>
            <a:r>
              <a:rPr lang="en-US" sz="2800" b="1" dirty="0" err="1" smtClean="0"/>
              <a:t>iliofemoral</a:t>
            </a:r>
            <a:r>
              <a:rPr lang="en-US" sz="2800" b="1" dirty="0" smtClean="0"/>
              <a:t>.</a:t>
            </a:r>
          </a:p>
          <a:p>
            <a:endParaRPr lang="en-US" dirty="0"/>
          </a:p>
        </p:txBody>
      </p:sp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45095" t="31250" r="20351" b="11458"/>
          <a:stretch>
            <a:fillRect/>
          </a:stretch>
        </p:blipFill>
        <p:spPr bwMode="auto">
          <a:xfrm>
            <a:off x="4114800" y="1239864"/>
            <a:ext cx="4800600" cy="447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1118</TotalTime>
  <Words>594</Words>
  <Application>Microsoft Office PowerPoint</Application>
  <PresentationFormat>On-screen Show (4:3)</PresentationFormat>
  <Paragraphs>181</Paragraphs>
  <Slides>37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Flow</vt:lpstr>
      <vt:lpstr>Slide 1</vt:lpstr>
      <vt:lpstr>INTRODUCTION</vt:lpstr>
      <vt:lpstr>BONES</vt:lpstr>
      <vt:lpstr>ARTICULAR SURFACES</vt:lpstr>
      <vt:lpstr>LIGAMENTS OF HIP JOINT</vt:lpstr>
      <vt:lpstr>CAPSULAR LIGAMENT</vt:lpstr>
      <vt:lpstr>Hip Ligaments</vt:lpstr>
      <vt:lpstr>ILIOFEMORAL LIGAMENT</vt:lpstr>
      <vt:lpstr>PUBOFEMORAL LIGAMENT</vt:lpstr>
      <vt:lpstr>ISCHIOFEMORAL LIGAMENT</vt:lpstr>
      <vt:lpstr>Slide 11</vt:lpstr>
      <vt:lpstr> OTHER LIGAMENTS </vt:lpstr>
      <vt:lpstr>STABILITY OF HIP JOINT</vt:lpstr>
      <vt:lpstr>BURSAE AROUND HIP JOINT</vt:lpstr>
      <vt:lpstr>ARTERIAL SUPPLY</vt:lpstr>
      <vt:lpstr>NERVE SUPPLY</vt:lpstr>
      <vt:lpstr>MOVEMENTS AND RANGE</vt:lpstr>
      <vt:lpstr>FLEXORS</vt:lpstr>
      <vt:lpstr>ABDUCTORS</vt:lpstr>
      <vt:lpstr>LATERAL ROTATORS</vt:lpstr>
      <vt:lpstr>APPLIED ASPECTS</vt:lpstr>
      <vt:lpstr>CONGENITAL DISLOCATION</vt:lpstr>
      <vt:lpstr>AQUIRED DISLOCATION</vt:lpstr>
      <vt:lpstr>PERTHES DISEASE</vt:lpstr>
      <vt:lpstr>COXA VARA</vt:lpstr>
      <vt:lpstr>COXA VALGA</vt:lpstr>
      <vt:lpstr>OSTEOARTHRITIS</vt:lpstr>
      <vt:lpstr>FRACTURE NECK OF FEMUR</vt:lpstr>
      <vt:lpstr>SHENTON’S LINE</vt:lpstr>
      <vt:lpstr>TRENDELENBURG SIGN</vt:lpstr>
      <vt:lpstr>SHOEMAKER’S LINE</vt:lpstr>
      <vt:lpstr>MCQ’S </vt:lpstr>
      <vt:lpstr>Slide 33</vt:lpstr>
      <vt:lpstr>Slide 34</vt:lpstr>
      <vt:lpstr>Slide 35</vt:lpstr>
      <vt:lpstr>Slide 36</vt:lpstr>
      <vt:lpstr>Slide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admin</dc:creator>
  <cp:lastModifiedBy>Research Cell</cp:lastModifiedBy>
  <cp:revision>30</cp:revision>
  <dcterms:created xsi:type="dcterms:W3CDTF">2014-11-10T00:08:12Z</dcterms:created>
  <dcterms:modified xsi:type="dcterms:W3CDTF">2014-11-13T10:53:49Z</dcterms:modified>
</cp:coreProperties>
</file>